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77"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5CC3-3ECF-4EBB-8069-1059AF0DBE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8686C4-C576-4013-9E11-21ABFD6149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CB9DF2-8597-478C-BFCF-5B59DF71C5C2}"/>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5" name="Footer Placeholder 4">
            <a:extLst>
              <a:ext uri="{FF2B5EF4-FFF2-40B4-BE49-F238E27FC236}">
                <a16:creationId xmlns:a16="http://schemas.microsoft.com/office/drawing/2014/main" id="{F820A648-E106-4F6C-B531-C8CE8C3CD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66445B-D752-4765-9AC2-365853512EA1}"/>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259137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F5A29-7588-4F28-AE75-881C6139E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FDD6-5244-4A20-B58D-B5FF5DB89DD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D9330-3B29-4040-AD69-87EC7F262307}"/>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5" name="Footer Placeholder 4">
            <a:extLst>
              <a:ext uri="{FF2B5EF4-FFF2-40B4-BE49-F238E27FC236}">
                <a16:creationId xmlns:a16="http://schemas.microsoft.com/office/drawing/2014/main" id="{32C1403C-9B01-4650-A3A9-DDEF836E3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F0E3E-ADE2-4331-8880-7A67A305BBE3}"/>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54310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351B13-3372-4262-8BDC-35290663F2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C1B69B-0154-43D5-AF8C-0DE18151F5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FABBA-9C65-4D42-9F4C-18E1931859D5}"/>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5" name="Footer Placeholder 4">
            <a:extLst>
              <a:ext uri="{FF2B5EF4-FFF2-40B4-BE49-F238E27FC236}">
                <a16:creationId xmlns:a16="http://schemas.microsoft.com/office/drawing/2014/main" id="{FE709265-2DD1-4308-BE8D-E2A7F757C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3FF61-697B-4C20-906A-A473E5AAD4EE}"/>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3333892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5210-C4AC-4F11-995F-BDF882296D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0BB45D-57D3-4CB2-81EC-909C0DBAD5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AD567-BF56-4BE3-9276-4E69B80625DE}"/>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5" name="Footer Placeholder 4">
            <a:extLst>
              <a:ext uri="{FF2B5EF4-FFF2-40B4-BE49-F238E27FC236}">
                <a16:creationId xmlns:a16="http://schemas.microsoft.com/office/drawing/2014/main" id="{2D61ADD6-4FDD-4353-9E9E-B8B6103C1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0FB60-62E0-4197-A6B7-F83BB4755E74}"/>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218079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8CEB-5185-472C-85EE-6B2EB694DC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E9481F-4154-44E7-B38A-2ABF6AA1FF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16C5B0-A2D0-428E-B5FE-E9C787A22602}"/>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5" name="Footer Placeholder 4">
            <a:extLst>
              <a:ext uri="{FF2B5EF4-FFF2-40B4-BE49-F238E27FC236}">
                <a16:creationId xmlns:a16="http://schemas.microsoft.com/office/drawing/2014/main" id="{8190CE4E-F503-4315-B38C-17E62E5E6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158E3-BB77-45D2-AF51-63B27C99C495}"/>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76954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DB43-CA58-450F-920A-D6A9AAFAE7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C8B00D-3A6A-420A-A638-56CFAD5EDB1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10CD62-FCD0-487C-9954-81B9F53FFC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DAAA12-FC48-4B2E-95BA-924F1677CD81}"/>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6" name="Footer Placeholder 5">
            <a:extLst>
              <a:ext uri="{FF2B5EF4-FFF2-40B4-BE49-F238E27FC236}">
                <a16:creationId xmlns:a16="http://schemas.microsoft.com/office/drawing/2014/main" id="{03F02720-7EA1-4020-A099-E652237B53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23CE8-F0EB-4151-B1D7-26B647635D7C}"/>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424341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93A4-911C-4BB9-9DE1-25264165AB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FFDAC-297D-43AF-BFAF-92DE31DDF6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E4E6F4-62E6-4CF9-A577-F6AEF8DCD3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68C87-D2AD-4D1D-A252-13A0581A22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8C13A1-7584-4D29-9039-5873D5ECE3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09C776-FDED-4CBA-A5F8-A8CB394C29CC}"/>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8" name="Footer Placeholder 7">
            <a:extLst>
              <a:ext uri="{FF2B5EF4-FFF2-40B4-BE49-F238E27FC236}">
                <a16:creationId xmlns:a16="http://schemas.microsoft.com/office/drawing/2014/main" id="{CF534263-AD43-4F17-BB2D-032339E16B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054E10-81A9-47C4-B61D-C7561D3FD6BD}"/>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1856022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B897B-F3DB-4FCB-881A-33DC65824F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CF47CD-2DC7-4E67-B5D8-18907FB95BAB}"/>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4" name="Footer Placeholder 3">
            <a:extLst>
              <a:ext uri="{FF2B5EF4-FFF2-40B4-BE49-F238E27FC236}">
                <a16:creationId xmlns:a16="http://schemas.microsoft.com/office/drawing/2014/main" id="{2D69F8F7-5677-4359-99F1-FC01144D79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E2489-495D-4D4B-B507-1872E6739720}"/>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188732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B42447-A11F-4360-B591-43C1E3928D49}"/>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3" name="Footer Placeholder 2">
            <a:extLst>
              <a:ext uri="{FF2B5EF4-FFF2-40B4-BE49-F238E27FC236}">
                <a16:creationId xmlns:a16="http://schemas.microsoft.com/office/drawing/2014/main" id="{59C00488-E490-4652-994A-25B5F186C1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6A0FED-80EA-4E37-AD92-08ED798B79AE}"/>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3782099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64DC-4BA0-4809-ADB0-4262960982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3028D-6B67-47B2-9A3F-D8CAF4704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B76C92-2981-4787-8BDD-90FF1B59CB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90B623-2612-4CAF-9889-432E1744A385}"/>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6" name="Footer Placeholder 5">
            <a:extLst>
              <a:ext uri="{FF2B5EF4-FFF2-40B4-BE49-F238E27FC236}">
                <a16:creationId xmlns:a16="http://schemas.microsoft.com/office/drawing/2014/main" id="{738A3FBE-0143-4272-A1E5-596FEC39E9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995F7E-66C3-43FB-81FD-DC87BB64B42E}"/>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1247470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E3725-2C16-4CFA-978C-6C68BFCB2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E61B73-F768-467A-B7A9-ACA02EB7E0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3CD620-379F-4F90-9344-AF60353774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8FA5F8-B470-4967-AECA-164950BDA12A}"/>
              </a:ext>
            </a:extLst>
          </p:cNvPr>
          <p:cNvSpPr>
            <a:spLocks noGrp="1"/>
          </p:cNvSpPr>
          <p:nvPr>
            <p:ph type="dt" sz="half" idx="10"/>
          </p:nvPr>
        </p:nvSpPr>
        <p:spPr/>
        <p:txBody>
          <a:bodyPr/>
          <a:lstStyle/>
          <a:p>
            <a:fld id="{6E159934-0717-426C-A8FC-5106E63AE572}" type="datetimeFigureOut">
              <a:rPr lang="en-US" smtClean="0"/>
              <a:t>3/28/2025</a:t>
            </a:fld>
            <a:endParaRPr lang="en-US"/>
          </a:p>
        </p:txBody>
      </p:sp>
      <p:sp>
        <p:nvSpPr>
          <p:cNvPr id="6" name="Footer Placeholder 5">
            <a:extLst>
              <a:ext uri="{FF2B5EF4-FFF2-40B4-BE49-F238E27FC236}">
                <a16:creationId xmlns:a16="http://schemas.microsoft.com/office/drawing/2014/main" id="{E7F538D4-4646-4A6E-8317-8DEA9AE60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3D7DF-275A-4E88-B310-B3F7529AC3BD}"/>
              </a:ext>
            </a:extLst>
          </p:cNvPr>
          <p:cNvSpPr>
            <a:spLocks noGrp="1"/>
          </p:cNvSpPr>
          <p:nvPr>
            <p:ph type="sldNum" sz="quarter" idx="12"/>
          </p:nvPr>
        </p:nvSpPr>
        <p:spPr/>
        <p:txBody>
          <a:bodyPr/>
          <a:lstStyle/>
          <a:p>
            <a:fld id="{51A43399-7150-46B9-9B17-35A19C5A4723}" type="slidenum">
              <a:rPr lang="en-US" smtClean="0"/>
              <a:t>‹#›</a:t>
            </a:fld>
            <a:endParaRPr lang="en-US"/>
          </a:p>
        </p:txBody>
      </p:sp>
    </p:spTree>
    <p:extLst>
      <p:ext uri="{BB962C8B-B14F-4D97-AF65-F5344CB8AC3E}">
        <p14:creationId xmlns:p14="http://schemas.microsoft.com/office/powerpoint/2010/main" val="400084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EBF5E-284A-42B2-A74D-12347E0B37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6E6677-613B-4086-8F18-758AC95420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39BBB-F5FD-4E23-98BC-3584F959F5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59934-0717-426C-A8FC-5106E63AE572}" type="datetimeFigureOut">
              <a:rPr lang="en-US" smtClean="0"/>
              <a:t>3/28/2025</a:t>
            </a:fld>
            <a:endParaRPr lang="en-US"/>
          </a:p>
        </p:txBody>
      </p:sp>
      <p:sp>
        <p:nvSpPr>
          <p:cNvPr id="5" name="Footer Placeholder 4">
            <a:extLst>
              <a:ext uri="{FF2B5EF4-FFF2-40B4-BE49-F238E27FC236}">
                <a16:creationId xmlns:a16="http://schemas.microsoft.com/office/drawing/2014/main" id="{DC2A601C-4AAB-4257-9828-460F6A5C8B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E9B9F7-4B28-42E9-BD5B-102545DDA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43399-7150-46B9-9B17-35A19C5A4723}" type="slidenum">
              <a:rPr lang="en-US" smtClean="0"/>
              <a:t>‹#›</a:t>
            </a:fld>
            <a:endParaRPr lang="en-US"/>
          </a:p>
        </p:txBody>
      </p:sp>
    </p:spTree>
    <p:extLst>
      <p:ext uri="{BB962C8B-B14F-4D97-AF65-F5344CB8AC3E}">
        <p14:creationId xmlns:p14="http://schemas.microsoft.com/office/powerpoint/2010/main" val="81692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6097-7AE9-4C7A-A69A-B263EEA2BDA0}"/>
              </a:ext>
            </a:extLst>
          </p:cNvPr>
          <p:cNvSpPr>
            <a:spLocks noGrp="1"/>
          </p:cNvSpPr>
          <p:nvPr>
            <p:ph type="ctrTitle"/>
          </p:nvPr>
        </p:nvSpPr>
        <p:spPr>
          <a:xfrm>
            <a:off x="1403927" y="1547236"/>
            <a:ext cx="9144000" cy="2387600"/>
          </a:xfrm>
        </p:spPr>
        <p:txBody>
          <a:bodyPr>
            <a:noAutofit/>
          </a:bodyPr>
          <a:lstStyle/>
          <a:p>
            <a:r>
              <a:rPr lang="en-US" sz="6600" dirty="0">
                <a:solidFill>
                  <a:schemeClr val="bg1"/>
                </a:solidFill>
                <a:latin typeface="Algerian" panose="04020705040A02060702" pitchFamily="82" charset="0"/>
              </a:rPr>
              <a:t>Vintronics: Retro Product E-commerce Platform</a:t>
            </a:r>
            <a:endParaRPr lang="en-US" sz="6600" dirty="0">
              <a:solidFill>
                <a:schemeClr val="bg1"/>
              </a:solidFill>
              <a:latin typeface="Algerian" panose="04020705040A02060702" pitchFamily="82" charset="0"/>
              <a:cs typeface="Times New Roman" panose="02020603050405020304" pitchFamily="18" charset="0"/>
            </a:endParaRPr>
          </a:p>
        </p:txBody>
      </p:sp>
      <p:sp>
        <p:nvSpPr>
          <p:cNvPr id="3" name="Subtitle 2">
            <a:extLst>
              <a:ext uri="{FF2B5EF4-FFF2-40B4-BE49-F238E27FC236}">
                <a16:creationId xmlns:a16="http://schemas.microsoft.com/office/drawing/2014/main" id="{EDDB14E3-62E4-4164-9104-66A8C3722B1E}"/>
              </a:ext>
            </a:extLst>
          </p:cNvPr>
          <p:cNvSpPr>
            <a:spLocks noGrp="1"/>
          </p:cNvSpPr>
          <p:nvPr>
            <p:ph type="subTitle" idx="1"/>
          </p:nvPr>
        </p:nvSpPr>
        <p:spPr>
          <a:xfrm>
            <a:off x="452582" y="4377987"/>
            <a:ext cx="9144000" cy="1655762"/>
          </a:xfrm>
        </p:spPr>
        <p:txBody>
          <a:bodyPr>
            <a:normAutofit fontScale="92500" lnSpcReduction="10000"/>
          </a:bodyPr>
          <a:lstStyle/>
          <a:p>
            <a:pPr algn="l"/>
            <a:r>
              <a:rPr lang="en-US" dirty="0"/>
              <a:t>  </a:t>
            </a:r>
            <a:r>
              <a:rPr lang="en-US" dirty="0">
                <a:solidFill>
                  <a:schemeClr val="bg1"/>
                </a:solidFill>
                <a:latin typeface="Times New Roman" panose="02020603050405020304" pitchFamily="18" charset="0"/>
                <a:cs typeface="Times New Roman" panose="02020603050405020304" pitchFamily="18" charset="0"/>
              </a:rPr>
              <a:t>By:-</a:t>
            </a:r>
          </a:p>
          <a:p>
            <a:pPr algn="l"/>
            <a:r>
              <a:rPr lang="en-US" dirty="0">
                <a:solidFill>
                  <a:schemeClr val="bg1"/>
                </a:solidFill>
                <a:latin typeface="Times New Roman" panose="02020603050405020304" pitchFamily="18" charset="0"/>
                <a:cs typeface="Times New Roman" panose="02020603050405020304" pitchFamily="18" charset="0"/>
              </a:rPr>
              <a:t>         M. Smrity Reddy</a:t>
            </a:r>
            <a:endParaRPr lang="en-US" dirty="0">
              <a:solidFill>
                <a:schemeClr val="bg1"/>
              </a:solidFill>
              <a:effectLst/>
              <a:latin typeface="Times New Roman" panose="02020603050405020304" pitchFamily="18" charset="0"/>
              <a:cs typeface="Times New Roman" panose="02020603050405020304" pitchFamily="18" charset="0"/>
            </a:endParaRPr>
          </a:p>
          <a:p>
            <a:pPr algn="l"/>
            <a:r>
              <a:rPr lang="en-US" dirty="0">
                <a:solidFill>
                  <a:schemeClr val="bg1"/>
                </a:solidFill>
                <a:latin typeface="Times New Roman" panose="02020603050405020304" pitchFamily="18" charset="0"/>
                <a:cs typeface="Times New Roman" panose="02020603050405020304" pitchFamily="18" charset="0"/>
              </a:rPr>
              <a:t>       (MCA 4</a:t>
            </a:r>
            <a:r>
              <a:rPr lang="en-US" baseline="30000" dirty="0">
                <a:solidFill>
                  <a:schemeClr val="bg1"/>
                </a:solidFill>
                <a:latin typeface="Times New Roman" panose="02020603050405020304" pitchFamily="18" charset="0"/>
                <a:cs typeface="Times New Roman" panose="02020603050405020304" pitchFamily="18" charset="0"/>
              </a:rPr>
              <a:t>th</a:t>
            </a:r>
            <a:r>
              <a:rPr lang="en-US" dirty="0">
                <a:solidFill>
                  <a:schemeClr val="bg1"/>
                </a:solidFill>
                <a:latin typeface="Times New Roman" panose="02020603050405020304" pitchFamily="18" charset="0"/>
                <a:cs typeface="Times New Roman" panose="02020603050405020304" pitchFamily="18" charset="0"/>
              </a:rPr>
              <a:t> Semester)</a:t>
            </a:r>
          </a:p>
          <a:p>
            <a:pPr algn="l"/>
            <a:r>
              <a:rPr lang="en-US" dirty="0">
                <a:solidFill>
                  <a:schemeClr val="bg1"/>
                </a:solidFill>
                <a:latin typeface="Times New Roman" panose="02020603050405020304" pitchFamily="18" charset="0"/>
                <a:cs typeface="Times New Roman" panose="02020603050405020304" pitchFamily="18" charset="0"/>
              </a:rPr>
              <a:t>     Reg No:- 2305260010</a:t>
            </a:r>
          </a:p>
        </p:txBody>
      </p:sp>
    </p:spTree>
    <p:extLst>
      <p:ext uri="{BB962C8B-B14F-4D97-AF65-F5344CB8AC3E}">
        <p14:creationId xmlns:p14="http://schemas.microsoft.com/office/powerpoint/2010/main" val="2287692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EE8F-4351-4507-9A4C-693F3F94705F}"/>
              </a:ext>
            </a:extLst>
          </p:cNvPr>
          <p:cNvSpPr>
            <a:spLocks noGrp="1"/>
          </p:cNvSpPr>
          <p:nvPr>
            <p:ph type="title"/>
          </p:nvPr>
        </p:nvSpPr>
        <p:spPr>
          <a:xfrm>
            <a:off x="838200" y="71437"/>
            <a:ext cx="10515600" cy="1325563"/>
          </a:xfrm>
        </p:spPr>
        <p:txBody>
          <a:bodyPr>
            <a:noAutofit/>
          </a:bodyPr>
          <a:lstStyle/>
          <a:p>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landing page </a:t>
            </a:r>
            <a:r>
              <a:rPr lang="en-US" sz="2000" dirty="0">
                <a:latin typeface="Times New Roman" panose="02020603050405020304" pitchFamily="18" charset="0"/>
                <a:cs typeface="Times New Roman" panose="02020603050405020304" pitchFamily="18" charset="0"/>
              </a:rPr>
              <a:t>of Vintronics features an eye-catching, user-friendly design that highlights trending retro gadgets, seamless navigation, and quick access to product categories, ensuring an engaging first impression.</a:t>
            </a:r>
          </a:p>
        </p:txBody>
      </p:sp>
      <p:pic>
        <p:nvPicPr>
          <p:cNvPr id="16" name="Content Placeholder 15">
            <a:extLst>
              <a:ext uri="{FF2B5EF4-FFF2-40B4-BE49-F238E27FC236}">
                <a16:creationId xmlns:a16="http://schemas.microsoft.com/office/drawing/2014/main" id="{5949DAD0-5E00-4C0A-847F-8BE8E3C6690B}"/>
              </a:ext>
            </a:extLst>
          </p:cNvPr>
          <p:cNvPicPr>
            <a:picLocks noGrp="1" noChangeAspect="1"/>
          </p:cNvPicPr>
          <p:nvPr>
            <p:ph idx="1"/>
          </p:nvPr>
        </p:nvPicPr>
        <p:blipFill>
          <a:blip r:embed="rId2"/>
          <a:stretch>
            <a:fillRect/>
          </a:stretch>
        </p:blipFill>
        <p:spPr>
          <a:xfrm>
            <a:off x="501445" y="1397000"/>
            <a:ext cx="11366089" cy="5239774"/>
          </a:xfrm>
          <a:prstGeom prst="rect">
            <a:avLst/>
          </a:prstGeom>
        </p:spPr>
      </p:pic>
    </p:spTree>
    <p:extLst>
      <p:ext uri="{BB962C8B-B14F-4D97-AF65-F5344CB8AC3E}">
        <p14:creationId xmlns:p14="http://schemas.microsoft.com/office/powerpoint/2010/main" val="2493466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500B-5417-4A22-89ED-AFA91B9EBAA3}"/>
              </a:ext>
            </a:extLst>
          </p:cNvPr>
          <p:cNvSpPr>
            <a:spLocks noGrp="1"/>
          </p:cNvSpPr>
          <p:nvPr>
            <p:ph type="title"/>
          </p:nvPr>
        </p:nvSpPr>
        <p:spPr>
          <a:xfrm>
            <a:off x="907026" y="309718"/>
            <a:ext cx="10515600" cy="1325563"/>
          </a:xfrm>
        </p:spPr>
        <p:txBody>
          <a:bodyPr>
            <a:normAutofit/>
          </a:bodyPr>
          <a:lstStyle/>
          <a:p>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Sign-up page</a:t>
            </a:r>
            <a:r>
              <a:rPr lang="en-US" sz="2000" dirty="0">
                <a:latin typeface="Times New Roman" panose="02020603050405020304" pitchFamily="18" charset="0"/>
                <a:cs typeface="Times New Roman" panose="02020603050405020304" pitchFamily="18" charset="0"/>
              </a:rPr>
              <a:t> of Vintronics offers a simple and secure registration process, allowing </a:t>
            </a:r>
            <a:r>
              <a:rPr lang="en-US" sz="2000" b="1" dirty="0">
                <a:latin typeface="Times New Roman" panose="02020603050405020304" pitchFamily="18" charset="0"/>
                <a:cs typeface="Times New Roman" panose="02020603050405020304" pitchFamily="18" charset="0"/>
              </a:rPr>
              <a:t>Users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Admin</a:t>
            </a:r>
            <a:r>
              <a:rPr lang="en-US" sz="2000" dirty="0">
                <a:latin typeface="Times New Roman" panose="02020603050405020304" pitchFamily="18" charset="0"/>
                <a:cs typeface="Times New Roman" panose="02020603050405020304" pitchFamily="18" charset="0"/>
              </a:rPr>
              <a:t> to create an account effortlessly with essential details and authentication measures.</a:t>
            </a:r>
          </a:p>
        </p:txBody>
      </p:sp>
      <p:pic>
        <p:nvPicPr>
          <p:cNvPr id="8" name="Content Placeholder 7">
            <a:extLst>
              <a:ext uri="{FF2B5EF4-FFF2-40B4-BE49-F238E27FC236}">
                <a16:creationId xmlns:a16="http://schemas.microsoft.com/office/drawing/2014/main" id="{007BC457-B207-4CF4-A70B-8CB74628F7F2}"/>
              </a:ext>
            </a:extLst>
          </p:cNvPr>
          <p:cNvPicPr>
            <a:picLocks noGrp="1" noChangeAspect="1"/>
          </p:cNvPicPr>
          <p:nvPr>
            <p:ph idx="1"/>
          </p:nvPr>
        </p:nvPicPr>
        <p:blipFill>
          <a:blip r:embed="rId2"/>
          <a:stretch>
            <a:fillRect/>
          </a:stretch>
        </p:blipFill>
        <p:spPr>
          <a:xfrm>
            <a:off x="1002890" y="1533832"/>
            <a:ext cx="10161639" cy="5230762"/>
          </a:xfrm>
          <a:prstGeom prst="rect">
            <a:avLst/>
          </a:prstGeom>
        </p:spPr>
      </p:pic>
    </p:spTree>
    <p:extLst>
      <p:ext uri="{BB962C8B-B14F-4D97-AF65-F5344CB8AC3E}">
        <p14:creationId xmlns:p14="http://schemas.microsoft.com/office/powerpoint/2010/main" val="308372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9724-65DE-44B6-9853-97E3C6D049DB}"/>
              </a:ext>
            </a:extLst>
          </p:cNvPr>
          <p:cNvSpPr>
            <a:spLocks noGrp="1"/>
          </p:cNvSpPr>
          <p:nvPr>
            <p:ph type="title"/>
          </p:nvPr>
        </p:nvSpPr>
        <p:spPr/>
        <p:txBody>
          <a:bodyPr>
            <a:normAutofit/>
          </a:bodyPr>
          <a:lstStyle/>
          <a:p>
            <a:r>
              <a:rPr lang="en-US" sz="2000" dirty="0"/>
              <a:t>The</a:t>
            </a:r>
            <a:r>
              <a:rPr lang="en-US" sz="2000" b="1" dirty="0"/>
              <a:t> Login page </a:t>
            </a:r>
            <a:r>
              <a:rPr lang="en-US" sz="2000" dirty="0"/>
              <a:t>of Vintronics ensures a secure and seamless </a:t>
            </a:r>
            <a:r>
              <a:rPr lang="en-US" sz="2000" b="1" dirty="0"/>
              <a:t>Users</a:t>
            </a:r>
            <a:r>
              <a:rPr lang="en-US" sz="2000" dirty="0"/>
              <a:t> and </a:t>
            </a:r>
            <a:r>
              <a:rPr lang="en-US" sz="2000" b="1" dirty="0"/>
              <a:t>Admin</a:t>
            </a:r>
            <a:r>
              <a:rPr lang="en-US" sz="2000" dirty="0"/>
              <a:t> authentication process with email/password input, encryption, and optional multi-factor authentication for enhanced security. </a:t>
            </a:r>
          </a:p>
        </p:txBody>
      </p:sp>
      <p:pic>
        <p:nvPicPr>
          <p:cNvPr id="4" name="Content Placeholder 3">
            <a:extLst>
              <a:ext uri="{FF2B5EF4-FFF2-40B4-BE49-F238E27FC236}">
                <a16:creationId xmlns:a16="http://schemas.microsoft.com/office/drawing/2014/main" id="{A0568D04-1BF6-44D9-9E84-75F28D285552}"/>
              </a:ext>
            </a:extLst>
          </p:cNvPr>
          <p:cNvPicPr>
            <a:picLocks noGrp="1" noChangeAspect="1"/>
          </p:cNvPicPr>
          <p:nvPr>
            <p:ph idx="1"/>
          </p:nvPr>
        </p:nvPicPr>
        <p:blipFill>
          <a:blip r:embed="rId2"/>
          <a:stretch>
            <a:fillRect/>
          </a:stretch>
        </p:blipFill>
        <p:spPr>
          <a:xfrm>
            <a:off x="1002890" y="1690688"/>
            <a:ext cx="10058400" cy="4887093"/>
          </a:xfrm>
          <a:prstGeom prst="rect">
            <a:avLst/>
          </a:prstGeom>
        </p:spPr>
      </p:pic>
    </p:spTree>
    <p:extLst>
      <p:ext uri="{BB962C8B-B14F-4D97-AF65-F5344CB8AC3E}">
        <p14:creationId xmlns:p14="http://schemas.microsoft.com/office/powerpoint/2010/main" val="29950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2C41-7706-42B8-A898-16A95375F212}"/>
              </a:ext>
            </a:extLst>
          </p:cNvPr>
          <p:cNvSpPr>
            <a:spLocks noGrp="1"/>
          </p:cNvSpPr>
          <p:nvPr>
            <p:ph type="title"/>
          </p:nvPr>
        </p:nvSpPr>
        <p:spPr>
          <a:xfrm>
            <a:off x="838200" y="18255"/>
            <a:ext cx="10515600" cy="1325563"/>
          </a:xfrm>
        </p:spPr>
        <p:txBody>
          <a:bodyPr>
            <a:normAutofit/>
          </a:bodyPr>
          <a:lstStyle/>
          <a:p>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Product Detail Page (PDP)</a:t>
            </a:r>
            <a:r>
              <a:rPr lang="en-US" sz="2000" dirty="0">
                <a:latin typeface="Times New Roman" panose="02020603050405020304" pitchFamily="18" charset="0"/>
                <a:cs typeface="Times New Roman" panose="02020603050405020304" pitchFamily="18" charset="0"/>
              </a:rPr>
              <a:t> of Vintronics provides in-depth information about each retro gadget, including high-quality images, specifications, pricing, customer reviews, and a seamless "Add to Cart" option. </a:t>
            </a:r>
          </a:p>
        </p:txBody>
      </p:sp>
      <p:pic>
        <p:nvPicPr>
          <p:cNvPr id="4" name="Content Placeholder 3">
            <a:extLst>
              <a:ext uri="{FF2B5EF4-FFF2-40B4-BE49-F238E27FC236}">
                <a16:creationId xmlns:a16="http://schemas.microsoft.com/office/drawing/2014/main" id="{194B49D8-EB85-4D90-9561-63EA727AC77D}"/>
              </a:ext>
            </a:extLst>
          </p:cNvPr>
          <p:cNvPicPr>
            <a:picLocks noGrp="1" noChangeAspect="1"/>
          </p:cNvPicPr>
          <p:nvPr>
            <p:ph idx="1"/>
          </p:nvPr>
        </p:nvPicPr>
        <p:blipFill>
          <a:blip r:embed="rId2"/>
          <a:stretch>
            <a:fillRect/>
          </a:stretch>
        </p:blipFill>
        <p:spPr>
          <a:xfrm>
            <a:off x="698089" y="1268361"/>
            <a:ext cx="10785987" cy="5240594"/>
          </a:xfrm>
          <a:prstGeom prst="rect">
            <a:avLst/>
          </a:prstGeom>
        </p:spPr>
      </p:pic>
    </p:spTree>
    <p:extLst>
      <p:ext uri="{BB962C8B-B14F-4D97-AF65-F5344CB8AC3E}">
        <p14:creationId xmlns:p14="http://schemas.microsoft.com/office/powerpoint/2010/main" val="1509497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9872-0AE9-4D3B-BB16-D1E57C0488D6}"/>
              </a:ext>
            </a:extLst>
          </p:cNvPr>
          <p:cNvSpPr>
            <a:spLocks noGrp="1"/>
          </p:cNvSpPr>
          <p:nvPr>
            <p:ph type="title"/>
          </p:nvPr>
        </p:nvSpPr>
        <p:spPr>
          <a:xfrm>
            <a:off x="838200" y="18255"/>
            <a:ext cx="10515600" cy="1325563"/>
          </a:xfrm>
        </p:spPr>
        <p:txBody>
          <a:bodyPr>
            <a:normAutofit/>
          </a:bodyPr>
          <a:lstStyle/>
          <a:p>
            <a:r>
              <a:rPr lang="en-US" sz="2000" dirty="0">
                <a:latin typeface="Tims"/>
              </a:rPr>
              <a:t>The </a:t>
            </a:r>
            <a:r>
              <a:rPr lang="en-US" sz="2000" b="1" dirty="0">
                <a:latin typeface="Tims"/>
              </a:rPr>
              <a:t>Cart Page</a:t>
            </a:r>
            <a:r>
              <a:rPr lang="en-US" sz="2000" dirty="0">
                <a:latin typeface="Tims"/>
              </a:rPr>
              <a:t> of Vintronics offers a clear and organized view of selected items, allowing users to update quantities, apply discount codes, and proceed to a secure checkout seamlessly.</a:t>
            </a:r>
          </a:p>
        </p:txBody>
      </p:sp>
      <p:pic>
        <p:nvPicPr>
          <p:cNvPr id="4" name="Content Placeholder 3">
            <a:extLst>
              <a:ext uri="{FF2B5EF4-FFF2-40B4-BE49-F238E27FC236}">
                <a16:creationId xmlns:a16="http://schemas.microsoft.com/office/drawing/2014/main" id="{FAC24AC0-E683-4F72-BDD6-B219DF6FAEAE}"/>
              </a:ext>
            </a:extLst>
          </p:cNvPr>
          <p:cNvPicPr>
            <a:picLocks noGrp="1" noChangeAspect="1"/>
          </p:cNvPicPr>
          <p:nvPr>
            <p:ph idx="1"/>
          </p:nvPr>
        </p:nvPicPr>
        <p:blipFill>
          <a:blip r:embed="rId2"/>
          <a:stretch>
            <a:fillRect/>
          </a:stretch>
        </p:blipFill>
        <p:spPr>
          <a:xfrm>
            <a:off x="747252" y="1343818"/>
            <a:ext cx="10766322" cy="5204466"/>
          </a:xfrm>
          <a:prstGeom prst="rect">
            <a:avLst/>
          </a:prstGeom>
        </p:spPr>
      </p:pic>
    </p:spTree>
    <p:extLst>
      <p:ext uri="{BB962C8B-B14F-4D97-AF65-F5344CB8AC3E}">
        <p14:creationId xmlns:p14="http://schemas.microsoft.com/office/powerpoint/2010/main" val="41829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8CAD-A288-4F80-A740-6A53115B5C13}"/>
              </a:ext>
            </a:extLst>
          </p:cNvPr>
          <p:cNvSpPr>
            <a:spLocks noGrp="1"/>
          </p:cNvSpPr>
          <p:nvPr>
            <p:ph type="title"/>
          </p:nvPr>
        </p:nvSpPr>
        <p:spPr>
          <a:xfrm>
            <a:off x="838199" y="0"/>
            <a:ext cx="10515600" cy="1325563"/>
          </a:xfrm>
        </p:spPr>
        <p:txBody>
          <a:bodyPr>
            <a:normAutofit/>
          </a:bodyPr>
          <a:lstStyle/>
          <a:p>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Admin Dashboard</a:t>
            </a:r>
            <a:r>
              <a:rPr lang="en-US" sz="2000" dirty="0">
                <a:latin typeface="Times New Roman" panose="02020603050405020304" pitchFamily="18" charset="0"/>
                <a:cs typeface="Times New Roman" panose="02020603050405020304" pitchFamily="18" charset="0"/>
              </a:rPr>
              <a:t> of Vintronics includes a dedicated </a:t>
            </a:r>
            <a:r>
              <a:rPr lang="en-US" sz="2000" b="1" dirty="0">
                <a:latin typeface="Times New Roman" panose="02020603050405020304" pitchFamily="18" charset="0"/>
                <a:cs typeface="Times New Roman" panose="02020603050405020304" pitchFamily="18" charset="0"/>
              </a:rPr>
              <a:t>Category Management</a:t>
            </a:r>
            <a:r>
              <a:rPr lang="en-US" sz="2000" dirty="0">
                <a:latin typeface="Times New Roman" panose="02020603050405020304" pitchFamily="18" charset="0"/>
                <a:cs typeface="Times New Roman" panose="02020603050405020304" pitchFamily="18" charset="0"/>
              </a:rPr>
              <a:t> section, enabling admins to effortlessly add, update, or remove product categories for an organized and structured product catalog. </a:t>
            </a:r>
          </a:p>
        </p:txBody>
      </p:sp>
      <p:pic>
        <p:nvPicPr>
          <p:cNvPr id="4" name="Content Placeholder 3">
            <a:extLst>
              <a:ext uri="{FF2B5EF4-FFF2-40B4-BE49-F238E27FC236}">
                <a16:creationId xmlns:a16="http://schemas.microsoft.com/office/drawing/2014/main" id="{FBEA67FB-D494-4161-9313-AF02A5C5E919}"/>
              </a:ext>
            </a:extLst>
          </p:cNvPr>
          <p:cNvPicPr>
            <a:picLocks noGrp="1" noChangeAspect="1"/>
          </p:cNvPicPr>
          <p:nvPr>
            <p:ph idx="1"/>
          </p:nvPr>
        </p:nvPicPr>
        <p:blipFill>
          <a:blip r:embed="rId2"/>
          <a:stretch>
            <a:fillRect/>
          </a:stretch>
        </p:blipFill>
        <p:spPr>
          <a:xfrm>
            <a:off x="1042219" y="1474839"/>
            <a:ext cx="10107562" cy="4896464"/>
          </a:xfrm>
          <a:prstGeom prst="rect">
            <a:avLst/>
          </a:prstGeom>
        </p:spPr>
      </p:pic>
    </p:spTree>
    <p:extLst>
      <p:ext uri="{BB962C8B-B14F-4D97-AF65-F5344CB8AC3E}">
        <p14:creationId xmlns:p14="http://schemas.microsoft.com/office/powerpoint/2010/main" val="2852823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7757-7542-4CB0-B627-BA8401B29736}"/>
              </a:ext>
            </a:extLst>
          </p:cNvPr>
          <p:cNvSpPr>
            <a:spLocks noGrp="1"/>
          </p:cNvSpPr>
          <p:nvPr>
            <p:ph type="title"/>
          </p:nvPr>
        </p:nvSpPr>
        <p:spPr>
          <a:xfrm>
            <a:off x="1329812" y="89822"/>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Order Management section of Admin dashboard </a:t>
            </a:r>
          </a:p>
        </p:txBody>
      </p:sp>
      <p:pic>
        <p:nvPicPr>
          <p:cNvPr id="4" name="Content Placeholder 3">
            <a:extLst>
              <a:ext uri="{FF2B5EF4-FFF2-40B4-BE49-F238E27FC236}">
                <a16:creationId xmlns:a16="http://schemas.microsoft.com/office/drawing/2014/main" id="{838FBAD1-4605-4AA3-B7C5-7AEEBAD784DE}"/>
              </a:ext>
            </a:extLst>
          </p:cNvPr>
          <p:cNvPicPr>
            <a:picLocks noGrp="1" noChangeAspect="1"/>
          </p:cNvPicPr>
          <p:nvPr>
            <p:ph idx="1"/>
          </p:nvPr>
        </p:nvPicPr>
        <p:blipFill>
          <a:blip r:embed="rId2"/>
          <a:stretch>
            <a:fillRect/>
          </a:stretch>
        </p:blipFill>
        <p:spPr>
          <a:xfrm>
            <a:off x="1120877" y="1563329"/>
            <a:ext cx="9832257" cy="5024284"/>
          </a:xfrm>
          <a:prstGeom prst="rect">
            <a:avLst/>
          </a:prstGeom>
        </p:spPr>
      </p:pic>
    </p:spTree>
    <p:extLst>
      <p:ext uri="{BB962C8B-B14F-4D97-AF65-F5344CB8AC3E}">
        <p14:creationId xmlns:p14="http://schemas.microsoft.com/office/powerpoint/2010/main" val="1073298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26D4-79CA-45D3-B72B-47D06DB5359B}"/>
              </a:ext>
            </a:extLst>
          </p:cNvPr>
          <p:cNvSpPr>
            <a:spLocks noGrp="1"/>
          </p:cNvSpPr>
          <p:nvPr>
            <p:ph type="title"/>
          </p:nvPr>
        </p:nvSpPr>
        <p:spPr>
          <a:xfrm>
            <a:off x="1113504" y="207809"/>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Widget Management section of Admin dashboard</a:t>
            </a:r>
          </a:p>
        </p:txBody>
      </p:sp>
      <p:pic>
        <p:nvPicPr>
          <p:cNvPr id="4" name="Content Placeholder 3">
            <a:extLst>
              <a:ext uri="{FF2B5EF4-FFF2-40B4-BE49-F238E27FC236}">
                <a16:creationId xmlns:a16="http://schemas.microsoft.com/office/drawing/2014/main" id="{57C5BCE0-0CE5-4C00-B957-2FBDB2BEA35D}"/>
              </a:ext>
            </a:extLst>
          </p:cNvPr>
          <p:cNvPicPr>
            <a:picLocks noGrp="1" noChangeAspect="1"/>
          </p:cNvPicPr>
          <p:nvPr>
            <p:ph idx="1"/>
          </p:nvPr>
        </p:nvPicPr>
        <p:blipFill>
          <a:blip r:embed="rId2"/>
          <a:stretch>
            <a:fillRect/>
          </a:stretch>
        </p:blipFill>
        <p:spPr>
          <a:xfrm>
            <a:off x="983226" y="1690688"/>
            <a:ext cx="10028903" cy="4802187"/>
          </a:xfrm>
          <a:prstGeom prst="rect">
            <a:avLst/>
          </a:prstGeom>
        </p:spPr>
      </p:pic>
    </p:spTree>
    <p:extLst>
      <p:ext uri="{BB962C8B-B14F-4D97-AF65-F5344CB8AC3E}">
        <p14:creationId xmlns:p14="http://schemas.microsoft.com/office/powerpoint/2010/main" val="2539116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89F1-E4A9-46EE-A040-70B2771043D5}"/>
              </a:ext>
            </a:extLst>
          </p:cNvPr>
          <p:cNvSpPr>
            <a:spLocks noGrp="1"/>
          </p:cNvSpPr>
          <p:nvPr>
            <p:ph type="title"/>
          </p:nvPr>
        </p:nvSpPr>
        <p:spPr>
          <a:xfrm>
            <a:off x="1418303" y="89822"/>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User management section of Admin dashboard</a:t>
            </a:r>
          </a:p>
        </p:txBody>
      </p:sp>
      <p:pic>
        <p:nvPicPr>
          <p:cNvPr id="4" name="Content Placeholder 3">
            <a:extLst>
              <a:ext uri="{FF2B5EF4-FFF2-40B4-BE49-F238E27FC236}">
                <a16:creationId xmlns:a16="http://schemas.microsoft.com/office/drawing/2014/main" id="{F8209EB0-B995-4A44-8324-D77643AC3FD0}"/>
              </a:ext>
            </a:extLst>
          </p:cNvPr>
          <p:cNvPicPr>
            <a:picLocks noGrp="1" noChangeAspect="1"/>
          </p:cNvPicPr>
          <p:nvPr>
            <p:ph idx="1"/>
          </p:nvPr>
        </p:nvPicPr>
        <p:blipFill>
          <a:blip r:embed="rId2"/>
          <a:stretch>
            <a:fillRect/>
          </a:stretch>
        </p:blipFill>
        <p:spPr>
          <a:xfrm>
            <a:off x="757084" y="1514168"/>
            <a:ext cx="10596716" cy="5142271"/>
          </a:xfrm>
          <a:prstGeom prst="rect">
            <a:avLst/>
          </a:prstGeom>
        </p:spPr>
      </p:pic>
    </p:spTree>
    <p:extLst>
      <p:ext uri="{BB962C8B-B14F-4D97-AF65-F5344CB8AC3E}">
        <p14:creationId xmlns:p14="http://schemas.microsoft.com/office/powerpoint/2010/main" val="408600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721A-AFE0-439B-B253-0AA008BA637F}"/>
              </a:ext>
            </a:extLst>
          </p:cNvPr>
          <p:cNvSpPr>
            <a:spLocks noGrp="1"/>
          </p:cNvSpPr>
          <p:nvPr>
            <p:ph type="title"/>
          </p:nvPr>
        </p:nvSpPr>
        <p:spPr>
          <a:xfrm>
            <a:off x="838200" y="109486"/>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Seller Dashboard</a:t>
            </a:r>
            <a:r>
              <a:rPr lang="en-US" sz="2400" dirty="0">
                <a:latin typeface="Times New Roman" panose="02020603050405020304" pitchFamily="18" charset="0"/>
                <a:cs typeface="Times New Roman" panose="02020603050405020304" pitchFamily="18" charset="0"/>
              </a:rPr>
              <a:t> of Vintronics features a dedicated </a:t>
            </a:r>
            <a:r>
              <a:rPr lang="en-US" sz="2400" b="1" dirty="0">
                <a:latin typeface="Times New Roman" panose="02020603050405020304" pitchFamily="18" charset="0"/>
                <a:cs typeface="Times New Roman" panose="02020603050405020304" pitchFamily="18" charset="0"/>
              </a:rPr>
              <a:t>Product Management</a:t>
            </a:r>
            <a:r>
              <a:rPr lang="en-US" sz="2400" dirty="0">
                <a:latin typeface="Times New Roman" panose="02020603050405020304" pitchFamily="18" charset="0"/>
                <a:cs typeface="Times New Roman" panose="02020603050405020304" pitchFamily="18" charset="0"/>
              </a:rPr>
              <a:t> section, allowing sellers to effortlessly add, edit, or remove products, upload images, set pricing, and manage inventory for a smooth selling experience.</a:t>
            </a:r>
          </a:p>
        </p:txBody>
      </p:sp>
      <p:pic>
        <p:nvPicPr>
          <p:cNvPr id="7" name="Content Placeholder 6">
            <a:extLst>
              <a:ext uri="{FF2B5EF4-FFF2-40B4-BE49-F238E27FC236}">
                <a16:creationId xmlns:a16="http://schemas.microsoft.com/office/drawing/2014/main" id="{90FF51EF-5C8C-47C8-A8C7-3F3712510A8F}"/>
              </a:ext>
            </a:extLst>
          </p:cNvPr>
          <p:cNvPicPr>
            <a:picLocks noGrp="1" noChangeAspect="1"/>
          </p:cNvPicPr>
          <p:nvPr>
            <p:ph idx="1"/>
          </p:nvPr>
        </p:nvPicPr>
        <p:blipFill>
          <a:blip r:embed="rId2"/>
          <a:stretch>
            <a:fillRect/>
          </a:stretch>
        </p:blipFill>
        <p:spPr>
          <a:xfrm>
            <a:off x="757084" y="1553496"/>
            <a:ext cx="10596716" cy="5083277"/>
          </a:xfrm>
          <a:prstGeom prst="rect">
            <a:avLst/>
          </a:prstGeom>
        </p:spPr>
      </p:pic>
    </p:spTree>
    <p:extLst>
      <p:ext uri="{BB962C8B-B14F-4D97-AF65-F5344CB8AC3E}">
        <p14:creationId xmlns:p14="http://schemas.microsoft.com/office/powerpoint/2010/main" val="2543767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D35B-CB95-4C81-BD06-5053544DBD27}"/>
              </a:ext>
            </a:extLst>
          </p:cNvPr>
          <p:cNvSpPr>
            <a:spLocks noGrp="1"/>
          </p:cNvSpPr>
          <p:nvPr>
            <p:ph type="title"/>
          </p:nvPr>
        </p:nvSpPr>
        <p:spPr>
          <a:xfrm>
            <a:off x="838200" y="-217719"/>
            <a:ext cx="10515600" cy="1325563"/>
          </a:xfrm>
        </p:spPr>
        <p:txBody>
          <a:bodyPr>
            <a:normAutofit/>
          </a:bodyPr>
          <a:lstStyle/>
          <a:p>
            <a:pPr algn="ctr"/>
            <a:r>
              <a:rPr lang="en-US" sz="4000" b="1" u="sng"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C5530F1A-DC6B-4B1F-806E-A6A316266D0E}"/>
              </a:ext>
            </a:extLst>
          </p:cNvPr>
          <p:cNvSpPr>
            <a:spLocks noGrp="1"/>
          </p:cNvSpPr>
          <p:nvPr>
            <p:ph idx="1"/>
          </p:nvPr>
        </p:nvSpPr>
        <p:spPr>
          <a:xfrm>
            <a:off x="838200" y="1107844"/>
            <a:ext cx="10515600" cy="5204466"/>
          </a:xfrm>
        </p:spPr>
        <p:txBody>
          <a:bodyPr>
            <a:normAutofit fontScale="85000" lnSpcReduction="20000"/>
          </a:bodyPr>
          <a:lstStyle/>
          <a:p>
            <a:r>
              <a:rPr lang="en-US" dirty="0"/>
              <a:t>Introduction</a:t>
            </a:r>
          </a:p>
          <a:p>
            <a:r>
              <a:rPr lang="en-US" dirty="0"/>
              <a:t>Project Overview</a:t>
            </a:r>
          </a:p>
          <a:p>
            <a:r>
              <a:rPr lang="en-US" dirty="0"/>
              <a:t>Competitor Analysis</a:t>
            </a:r>
          </a:p>
          <a:p>
            <a:r>
              <a:rPr lang="en-US" dirty="0"/>
              <a:t>Technology Stack</a:t>
            </a:r>
          </a:p>
          <a:p>
            <a:r>
              <a:rPr lang="en-US" dirty="0"/>
              <a:t>Why These Technologies</a:t>
            </a:r>
          </a:p>
          <a:p>
            <a:r>
              <a:rPr lang="en-US" dirty="0"/>
              <a:t>Component Breakdown</a:t>
            </a:r>
          </a:p>
          <a:p>
            <a:r>
              <a:rPr lang="en-US" dirty="0"/>
              <a:t>Benefits</a:t>
            </a:r>
          </a:p>
          <a:p>
            <a:r>
              <a:rPr lang="en-US" dirty="0"/>
              <a:t>Screenshot of Our Website</a:t>
            </a:r>
          </a:p>
          <a:p>
            <a:r>
              <a:rPr lang="en-US" dirty="0"/>
              <a:t>Future Enhancement </a:t>
            </a:r>
          </a:p>
          <a:p>
            <a:r>
              <a:rPr lang="en-US" dirty="0"/>
              <a:t>Challenges and Solutions </a:t>
            </a:r>
          </a:p>
          <a:p>
            <a:r>
              <a:rPr lang="en-US" dirty="0"/>
              <a:t> Security Features</a:t>
            </a:r>
          </a:p>
          <a:p>
            <a:r>
              <a:rPr lang="en-US" dirty="0"/>
              <a:t>User Roles</a:t>
            </a:r>
          </a:p>
          <a:p>
            <a:r>
              <a:rPr lang="en-US" dirty="0"/>
              <a:t>Conclusion</a:t>
            </a:r>
          </a:p>
          <a:p>
            <a:endParaRPr lang="en-US" dirty="0"/>
          </a:p>
          <a:p>
            <a:endParaRPr lang="en-US" dirty="0"/>
          </a:p>
        </p:txBody>
      </p:sp>
    </p:spTree>
    <p:extLst>
      <p:ext uri="{BB962C8B-B14F-4D97-AF65-F5344CB8AC3E}">
        <p14:creationId xmlns:p14="http://schemas.microsoft.com/office/powerpoint/2010/main" val="1702138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847D-0A62-419A-A887-FDD534C57A56}"/>
              </a:ext>
            </a:extLst>
          </p:cNvPr>
          <p:cNvSpPr>
            <a:spLocks noGrp="1"/>
          </p:cNvSpPr>
          <p:nvPr>
            <p:ph type="title"/>
          </p:nvPr>
        </p:nvSpPr>
        <p:spPr>
          <a:xfrm>
            <a:off x="1516626" y="119319"/>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Order Management section of Seller dashboard </a:t>
            </a:r>
            <a:endParaRPr lang="en-US" sz="3600" dirty="0"/>
          </a:p>
        </p:txBody>
      </p:sp>
      <p:pic>
        <p:nvPicPr>
          <p:cNvPr id="4" name="Content Placeholder 3">
            <a:extLst>
              <a:ext uri="{FF2B5EF4-FFF2-40B4-BE49-F238E27FC236}">
                <a16:creationId xmlns:a16="http://schemas.microsoft.com/office/drawing/2014/main" id="{4B84BEFD-4ABC-4573-929D-0B8D5BDCED5A}"/>
              </a:ext>
            </a:extLst>
          </p:cNvPr>
          <p:cNvPicPr>
            <a:picLocks noGrp="1" noChangeAspect="1"/>
          </p:cNvPicPr>
          <p:nvPr>
            <p:ph idx="1"/>
          </p:nvPr>
        </p:nvPicPr>
        <p:blipFill>
          <a:blip r:embed="rId2"/>
          <a:stretch>
            <a:fillRect/>
          </a:stretch>
        </p:blipFill>
        <p:spPr>
          <a:xfrm>
            <a:off x="993058" y="1317523"/>
            <a:ext cx="10186219" cy="5191432"/>
          </a:xfrm>
          <a:prstGeom prst="rect">
            <a:avLst/>
          </a:prstGeom>
        </p:spPr>
      </p:pic>
    </p:spTree>
    <p:extLst>
      <p:ext uri="{BB962C8B-B14F-4D97-AF65-F5344CB8AC3E}">
        <p14:creationId xmlns:p14="http://schemas.microsoft.com/office/powerpoint/2010/main" val="345309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D69D-00DE-4E42-BA54-A6CFA26D194E}"/>
              </a:ext>
            </a:extLst>
          </p:cNvPr>
          <p:cNvSpPr>
            <a:spLocks noGrp="1"/>
          </p:cNvSpPr>
          <p:nvPr>
            <p:ph type="title"/>
          </p:nvPr>
        </p:nvSpPr>
        <p:spPr>
          <a:xfrm>
            <a:off x="838200" y="119319"/>
            <a:ext cx="10515600" cy="1325563"/>
          </a:xfrm>
        </p:spPr>
        <p:txBody>
          <a:bodyPr>
            <a:noAutofit/>
          </a:bodyPr>
          <a:lstStyle/>
          <a:p>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Seller Sign-Up Page</a:t>
            </a:r>
            <a:r>
              <a:rPr lang="en-US" sz="2000" dirty="0">
                <a:latin typeface="Times New Roman" panose="02020603050405020304" pitchFamily="18" charset="0"/>
                <a:cs typeface="Times New Roman" panose="02020603050405020304" pitchFamily="18" charset="0"/>
              </a:rPr>
              <a:t> of Vintronics provides a structured registration form where sellers can securely enter their </a:t>
            </a:r>
            <a:r>
              <a:rPr lang="en-US" sz="2000" b="1" dirty="0">
                <a:latin typeface="Times New Roman" panose="02020603050405020304" pitchFamily="18" charset="0"/>
                <a:cs typeface="Times New Roman" panose="02020603050405020304" pitchFamily="18" charset="0"/>
              </a:rPr>
              <a:t>ID, GST number, shop name, address, and other essential details</a:t>
            </a:r>
            <a:r>
              <a:rPr lang="en-US" sz="2000" dirty="0">
                <a:latin typeface="Times New Roman" panose="02020603050405020304" pitchFamily="18" charset="0"/>
                <a:cs typeface="Times New Roman" panose="02020603050405020304" pitchFamily="18" charset="0"/>
              </a:rPr>
              <a:t>, ensuring a verified onboarding process for a trustworthy marketplace.</a:t>
            </a:r>
          </a:p>
        </p:txBody>
      </p:sp>
      <p:pic>
        <p:nvPicPr>
          <p:cNvPr id="4" name="Content Placeholder 3">
            <a:extLst>
              <a:ext uri="{FF2B5EF4-FFF2-40B4-BE49-F238E27FC236}">
                <a16:creationId xmlns:a16="http://schemas.microsoft.com/office/drawing/2014/main" id="{6A03CEC6-6EE2-4C14-A300-5B83F50FF642}"/>
              </a:ext>
            </a:extLst>
          </p:cNvPr>
          <p:cNvPicPr>
            <a:picLocks noGrp="1" noChangeAspect="1"/>
          </p:cNvPicPr>
          <p:nvPr>
            <p:ph idx="1"/>
          </p:nvPr>
        </p:nvPicPr>
        <p:blipFill>
          <a:blip r:embed="rId2"/>
          <a:stretch>
            <a:fillRect/>
          </a:stretch>
        </p:blipFill>
        <p:spPr>
          <a:xfrm>
            <a:off x="766916" y="1444882"/>
            <a:ext cx="10586884" cy="5083737"/>
          </a:xfrm>
          <a:prstGeom prst="rect">
            <a:avLst/>
          </a:prstGeom>
        </p:spPr>
      </p:pic>
    </p:spTree>
    <p:extLst>
      <p:ext uri="{BB962C8B-B14F-4D97-AF65-F5344CB8AC3E}">
        <p14:creationId xmlns:p14="http://schemas.microsoft.com/office/powerpoint/2010/main" val="1294843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FA27-7ED2-4024-9B01-120CAAB2328A}"/>
              </a:ext>
            </a:extLst>
          </p:cNvPr>
          <p:cNvSpPr>
            <a:spLocks noGrp="1"/>
          </p:cNvSpPr>
          <p:nvPr>
            <p:ph type="title"/>
          </p:nvPr>
        </p:nvSpPr>
        <p:spPr>
          <a:xfrm>
            <a:off x="838200" y="129150"/>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Seller Login Page</a:t>
            </a:r>
            <a:r>
              <a:rPr lang="en-US" sz="2400" dirty="0">
                <a:latin typeface="Times New Roman" panose="02020603050405020304" pitchFamily="18" charset="0"/>
                <a:cs typeface="Times New Roman" panose="02020603050405020304" pitchFamily="18" charset="0"/>
              </a:rPr>
              <a:t> of Vintronics offers a secure authentication system, allowing registered sellers to log in using their credentials and access their dashboard to manage products, orders, and sales efficiently. </a:t>
            </a:r>
          </a:p>
        </p:txBody>
      </p:sp>
      <p:pic>
        <p:nvPicPr>
          <p:cNvPr id="4" name="Content Placeholder 3">
            <a:extLst>
              <a:ext uri="{FF2B5EF4-FFF2-40B4-BE49-F238E27FC236}">
                <a16:creationId xmlns:a16="http://schemas.microsoft.com/office/drawing/2014/main" id="{38D6C252-E9C8-43B0-A728-0C6EFF2F28CC}"/>
              </a:ext>
            </a:extLst>
          </p:cNvPr>
          <p:cNvPicPr>
            <a:picLocks noGrp="1" noChangeAspect="1"/>
          </p:cNvPicPr>
          <p:nvPr>
            <p:ph idx="1"/>
          </p:nvPr>
        </p:nvPicPr>
        <p:blipFill>
          <a:blip r:embed="rId2"/>
          <a:stretch>
            <a:fillRect/>
          </a:stretch>
        </p:blipFill>
        <p:spPr>
          <a:xfrm>
            <a:off x="838200" y="1454713"/>
            <a:ext cx="10360742" cy="5044410"/>
          </a:xfrm>
          <a:prstGeom prst="rect">
            <a:avLst/>
          </a:prstGeom>
        </p:spPr>
      </p:pic>
    </p:spTree>
    <p:extLst>
      <p:ext uri="{BB962C8B-B14F-4D97-AF65-F5344CB8AC3E}">
        <p14:creationId xmlns:p14="http://schemas.microsoft.com/office/powerpoint/2010/main" val="3796113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59B0B-051F-4650-BFAF-9DC3BBA4725F}"/>
              </a:ext>
            </a:extLst>
          </p:cNvPr>
          <p:cNvSpPr>
            <a:spLocks noGrp="1"/>
          </p:cNvSpPr>
          <p:nvPr>
            <p:ph type="title"/>
          </p:nvPr>
        </p:nvSpPr>
        <p:spPr>
          <a:xfrm>
            <a:off x="739877" y="0"/>
            <a:ext cx="10515600" cy="1325563"/>
          </a:xfrm>
        </p:spPr>
        <p:txBody>
          <a:bodyPr/>
          <a:lstStyle/>
          <a:p>
            <a:pPr algn="ctr"/>
            <a:r>
              <a:rPr lang="en-US" b="1" u="sng" dirty="0">
                <a:latin typeface="Times New Roman" panose="02020603050405020304" pitchFamily="18" charset="0"/>
                <a:cs typeface="Times New Roman" panose="02020603050405020304" pitchFamily="18" charset="0"/>
              </a:rPr>
              <a:t>Future Enhancement</a:t>
            </a:r>
          </a:p>
        </p:txBody>
      </p:sp>
      <p:sp>
        <p:nvSpPr>
          <p:cNvPr id="4" name="Rectangle 1">
            <a:extLst>
              <a:ext uri="{FF2B5EF4-FFF2-40B4-BE49-F238E27FC236}">
                <a16:creationId xmlns:a16="http://schemas.microsoft.com/office/drawing/2014/main" id="{471264D7-62BC-48F1-9BF2-2B4820292337}"/>
              </a:ext>
            </a:extLst>
          </p:cNvPr>
          <p:cNvSpPr>
            <a:spLocks noGrp="1" noChangeArrowheads="1"/>
          </p:cNvSpPr>
          <p:nvPr>
            <p:ph idx="1"/>
          </p:nvPr>
        </p:nvSpPr>
        <p:spPr bwMode="auto">
          <a:xfrm>
            <a:off x="408674" y="1514071"/>
            <a:ext cx="1137465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AI-Powered Product Recommendations</a:t>
            </a:r>
            <a:r>
              <a:rPr kumimoji="0" lang="en-US" altLang="en-US" sz="1800" b="0" i="0" u="none" strike="noStrike" cap="none" normalizeH="0" baseline="0" dirty="0">
                <a:ln>
                  <a:noFill/>
                </a:ln>
                <a:solidFill>
                  <a:schemeClr val="tx1"/>
                </a:solidFill>
                <a:effectLst/>
                <a:latin typeface="Arial" panose="020B0604020202020204" pitchFamily="34" charset="0"/>
              </a:rPr>
              <a:t> – Implement machine learning to suggest products based 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user preferences and browsing history.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Chatbot &amp; AI Customer Support</a:t>
            </a:r>
            <a:r>
              <a:rPr kumimoji="0" lang="en-US" altLang="en-US" sz="1800" b="0" i="0" u="none" strike="noStrike" cap="none" normalizeH="0" baseline="0" dirty="0">
                <a:ln>
                  <a:noFill/>
                </a:ln>
                <a:solidFill>
                  <a:schemeClr val="tx1"/>
                </a:solidFill>
                <a:effectLst/>
                <a:latin typeface="Arial" panose="020B0604020202020204" pitchFamily="34" charset="0"/>
              </a:rPr>
              <a:t> – Integrate an AI-driven chatbot for instant query resolution and better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customer assistance.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Blockchain-Based Transaction Security</a:t>
            </a:r>
            <a:r>
              <a:rPr kumimoji="0" lang="en-US" altLang="en-US" sz="1800" b="0" i="0" u="none" strike="noStrike" cap="none" normalizeH="0" baseline="0" dirty="0">
                <a:ln>
                  <a:noFill/>
                </a:ln>
                <a:solidFill>
                  <a:schemeClr val="tx1"/>
                </a:solidFill>
                <a:effectLst/>
                <a:latin typeface="Arial" panose="020B0604020202020204" pitchFamily="34" charset="0"/>
              </a:rPr>
              <a:t> – Enhance security and transparency in transactions using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blockchain technology.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Subscription Model for Exclusive Deals</a:t>
            </a:r>
            <a:r>
              <a:rPr kumimoji="0" lang="en-US" altLang="en-US" sz="1800" b="0" i="0" u="none" strike="noStrike" cap="none" normalizeH="0" baseline="0" dirty="0">
                <a:ln>
                  <a:noFill/>
                </a:ln>
                <a:solidFill>
                  <a:schemeClr val="tx1"/>
                </a:solidFill>
                <a:effectLst/>
                <a:latin typeface="Arial" panose="020B0604020202020204" pitchFamily="34" charset="0"/>
              </a:rPr>
              <a:t> – Offer premium memberships with benefits like early access to</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rare products and special discounts.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Integration with Social Media Marketplaces</a:t>
            </a:r>
            <a:r>
              <a:rPr kumimoji="0" lang="en-US" altLang="en-US" sz="1800" b="0" i="0" u="none" strike="noStrike" cap="none" normalizeH="0" baseline="0" dirty="0">
                <a:ln>
                  <a:noFill/>
                </a:ln>
                <a:solidFill>
                  <a:schemeClr val="tx1"/>
                </a:solidFill>
                <a:effectLst/>
                <a:latin typeface="Arial" panose="020B0604020202020204" pitchFamily="34" charset="0"/>
              </a:rPr>
              <a:t> – Allow direct product sharing and selling through platforms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like Instagram and Facebook.</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Voice Search Integration</a:t>
            </a:r>
            <a:r>
              <a:rPr kumimoji="0" lang="en-US" altLang="en-US" sz="1800" b="0" i="0" u="none" strike="noStrike" cap="none" normalizeH="0" baseline="0" dirty="0">
                <a:ln>
                  <a:noFill/>
                </a:ln>
                <a:solidFill>
                  <a:schemeClr val="tx1"/>
                </a:solidFill>
                <a:effectLst/>
                <a:latin typeface="Arial" panose="020B0604020202020204" pitchFamily="34" charset="0"/>
              </a:rPr>
              <a:t> – Enhance search functionality with voice commands for easier product discovery.</a:t>
            </a:r>
          </a:p>
        </p:txBody>
      </p:sp>
    </p:spTree>
    <p:extLst>
      <p:ext uri="{BB962C8B-B14F-4D97-AF65-F5344CB8AC3E}">
        <p14:creationId xmlns:p14="http://schemas.microsoft.com/office/powerpoint/2010/main" val="2537273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5913-82DF-4DAB-B370-200FB1F3F90B}"/>
              </a:ext>
            </a:extLst>
          </p:cNvPr>
          <p:cNvSpPr>
            <a:spLocks noGrp="1"/>
          </p:cNvSpPr>
          <p:nvPr>
            <p:ph type="title"/>
          </p:nvPr>
        </p:nvSpPr>
        <p:spPr>
          <a:xfrm>
            <a:off x="838200" y="-127819"/>
            <a:ext cx="10515600" cy="1325563"/>
          </a:xfrm>
        </p:spPr>
        <p:txBody>
          <a:bodyPr/>
          <a:lstStyle/>
          <a:p>
            <a:pPr algn="ctr"/>
            <a:r>
              <a:rPr lang="en-US" b="1" u="sng" dirty="0">
                <a:latin typeface="Times New Roman" panose="02020603050405020304" pitchFamily="18" charset="0"/>
                <a:cs typeface="Times New Roman" panose="02020603050405020304" pitchFamily="18" charset="0"/>
              </a:rPr>
              <a:t>Challenges and Solutions</a:t>
            </a:r>
          </a:p>
        </p:txBody>
      </p:sp>
      <p:sp>
        <p:nvSpPr>
          <p:cNvPr id="3" name="Content Placeholder 2">
            <a:extLst>
              <a:ext uri="{FF2B5EF4-FFF2-40B4-BE49-F238E27FC236}">
                <a16:creationId xmlns:a16="http://schemas.microsoft.com/office/drawing/2014/main" id="{D2FF7D43-ECA2-4E5D-BC4C-0D536E892DB1}"/>
              </a:ext>
            </a:extLst>
          </p:cNvPr>
          <p:cNvSpPr>
            <a:spLocks noGrp="1"/>
          </p:cNvSpPr>
          <p:nvPr>
            <p:ph idx="1"/>
          </p:nvPr>
        </p:nvSpPr>
        <p:spPr>
          <a:xfrm>
            <a:off x="710380" y="1253331"/>
            <a:ext cx="10515600" cy="4351338"/>
          </a:xfrm>
        </p:spPr>
        <p:txBody>
          <a:bodyPr>
            <a:normAutofit fontScale="25000" lnSpcReduction="20000"/>
          </a:bodyPr>
          <a:lstStyle/>
          <a:p>
            <a:pPr marL="0" indent="0">
              <a:buNone/>
            </a:pPr>
            <a:r>
              <a:rPr lang="en-US" sz="6400" b="1" dirty="0"/>
              <a:t>1. Ensuring Secure Transactions</a:t>
            </a:r>
          </a:p>
          <a:p>
            <a:r>
              <a:rPr lang="en-US" sz="6400" b="1" dirty="0"/>
              <a:t>Solution:</a:t>
            </a:r>
            <a:r>
              <a:rPr lang="en-US" sz="6400" dirty="0"/>
              <a:t> Implement </a:t>
            </a:r>
            <a:r>
              <a:rPr lang="en-US" sz="6400" b="1" dirty="0"/>
              <a:t>SSL encryption, Spring Security</a:t>
            </a:r>
            <a:r>
              <a:rPr lang="en-US" sz="6400" dirty="0"/>
              <a:t>, and </a:t>
            </a:r>
            <a:r>
              <a:rPr lang="en-US" sz="6400" b="1" dirty="0"/>
              <a:t>secure payment gateways</a:t>
            </a:r>
            <a:r>
              <a:rPr lang="en-US" sz="6400" dirty="0"/>
              <a:t> to protect user data and transactions from cyber threats. Enable </a:t>
            </a:r>
            <a:r>
              <a:rPr lang="en-US" sz="6400" b="1" dirty="0"/>
              <a:t>two-factor authentication (2FA)</a:t>
            </a:r>
            <a:r>
              <a:rPr lang="en-US" sz="6400" dirty="0"/>
              <a:t> for added security.</a:t>
            </a:r>
          </a:p>
          <a:p>
            <a:pPr marL="0" indent="0">
              <a:buNone/>
            </a:pPr>
            <a:endParaRPr lang="en-US" sz="6400" dirty="0"/>
          </a:p>
          <a:p>
            <a:pPr marL="0" indent="0">
              <a:buNone/>
            </a:pPr>
            <a:r>
              <a:rPr lang="en-US" sz="6400" b="1" dirty="0"/>
              <a:t>2. Improving Search &amp; Filtering Accuracy</a:t>
            </a:r>
          </a:p>
          <a:p>
            <a:r>
              <a:rPr lang="en-US" sz="6400" b="1" dirty="0"/>
              <a:t>Solution:</a:t>
            </a:r>
            <a:r>
              <a:rPr lang="en-US" sz="6400" dirty="0"/>
              <a:t> Implement </a:t>
            </a:r>
            <a:r>
              <a:rPr lang="en-US" sz="6400" b="1" dirty="0"/>
              <a:t>AI-driven search algorithms</a:t>
            </a:r>
            <a:r>
              <a:rPr lang="en-US" sz="6400" dirty="0"/>
              <a:t>, enable </a:t>
            </a:r>
            <a:r>
              <a:rPr lang="en-US" sz="6400" b="1" dirty="0"/>
              <a:t>category-based filtering</a:t>
            </a:r>
            <a:r>
              <a:rPr lang="en-US" sz="6400" dirty="0"/>
              <a:t>, and use </a:t>
            </a:r>
            <a:r>
              <a:rPr lang="en-US" sz="6400" b="1" dirty="0"/>
              <a:t>natural language processing (NLP)</a:t>
            </a:r>
            <a:r>
              <a:rPr lang="en-US" sz="6400" dirty="0"/>
              <a:t> to improve search relevance and accuracy.</a:t>
            </a:r>
          </a:p>
          <a:p>
            <a:endParaRPr lang="en-US" sz="6400" dirty="0"/>
          </a:p>
          <a:p>
            <a:pPr marL="0" indent="0">
              <a:buNone/>
            </a:pPr>
            <a:r>
              <a:rPr lang="en-US" sz="6400" b="1" dirty="0"/>
              <a:t>3. Inventory &amp; Order Management</a:t>
            </a:r>
          </a:p>
          <a:p>
            <a:r>
              <a:rPr lang="en-US" sz="6400" b="1" dirty="0"/>
              <a:t>Solution:</a:t>
            </a:r>
            <a:r>
              <a:rPr lang="en-US" sz="6400" dirty="0"/>
              <a:t> Develop an </a:t>
            </a:r>
            <a:r>
              <a:rPr lang="en-US" sz="6400" b="1" dirty="0"/>
              <a:t>automated inventory management system</a:t>
            </a:r>
            <a:r>
              <a:rPr lang="en-US" sz="6400" dirty="0"/>
              <a:t> with real-time stock updates, low-stock alerts, and an </a:t>
            </a:r>
            <a:r>
              <a:rPr lang="en-US" sz="6400" b="1" dirty="0"/>
              <a:t>efficient order tracking system</a:t>
            </a:r>
            <a:r>
              <a:rPr lang="en-US" sz="6400" dirty="0"/>
              <a:t> to manage product availability.</a:t>
            </a:r>
          </a:p>
          <a:p>
            <a:pPr marL="0" indent="0">
              <a:buNone/>
            </a:pPr>
            <a:endParaRPr lang="en-US" sz="6400" dirty="0"/>
          </a:p>
          <a:p>
            <a:pPr marL="0" indent="0">
              <a:buNone/>
            </a:pPr>
            <a:r>
              <a:rPr lang="en-US" sz="6400" b="1" dirty="0"/>
              <a:t>4. Ensuring Smooth UI/UX Across Devices</a:t>
            </a:r>
          </a:p>
          <a:p>
            <a:r>
              <a:rPr lang="en-US" sz="6400" b="1" dirty="0"/>
              <a:t>Solution:</a:t>
            </a:r>
            <a:r>
              <a:rPr lang="en-US" sz="6400" dirty="0"/>
              <a:t> Use </a:t>
            </a:r>
            <a:r>
              <a:rPr lang="en-US" sz="6400" b="1" dirty="0"/>
              <a:t>CSS media queries, Bootstrap, and responsive design techniques</a:t>
            </a:r>
            <a:r>
              <a:rPr lang="en-US" sz="6400" dirty="0"/>
              <a:t> to ensure a seamless and consistent experience across mobile, tablet, and desktop devices.</a:t>
            </a:r>
          </a:p>
          <a:p>
            <a:endParaRPr lang="en-US" sz="6400" dirty="0"/>
          </a:p>
          <a:p>
            <a:pPr marL="0" indent="0">
              <a:buNone/>
            </a:pPr>
            <a:r>
              <a:rPr lang="en-US" sz="6400" b="1" dirty="0"/>
              <a:t>5. Payment Gateway Failures</a:t>
            </a:r>
          </a:p>
          <a:p>
            <a:r>
              <a:rPr lang="en-US" sz="6400" b="1" dirty="0"/>
              <a:t>Solution:</a:t>
            </a:r>
            <a:r>
              <a:rPr lang="en-US" sz="6400" dirty="0"/>
              <a:t> Integrate </a:t>
            </a:r>
            <a:r>
              <a:rPr lang="en-US" sz="6400" b="1" dirty="0"/>
              <a:t>multiple payment gateways</a:t>
            </a:r>
            <a:r>
              <a:rPr lang="en-US" sz="6400" dirty="0"/>
              <a:t> (such as PayPal, Stripe, </a:t>
            </a:r>
            <a:r>
              <a:rPr lang="en-US" sz="6400" dirty="0" err="1"/>
              <a:t>Razorpay</a:t>
            </a:r>
            <a:r>
              <a:rPr lang="en-US" sz="6400" dirty="0"/>
              <a:t>) to prevent failures and implement </a:t>
            </a:r>
            <a:r>
              <a:rPr lang="en-US" sz="6400" b="1" dirty="0"/>
              <a:t>automatic transaction retry mechanisms</a:t>
            </a:r>
            <a:r>
              <a:rPr lang="en-US" sz="6400" dirty="0"/>
              <a:t> in case of errors.</a:t>
            </a:r>
          </a:p>
          <a:p>
            <a:endParaRPr lang="en-US" dirty="0"/>
          </a:p>
        </p:txBody>
      </p:sp>
    </p:spTree>
    <p:extLst>
      <p:ext uri="{BB962C8B-B14F-4D97-AF65-F5344CB8AC3E}">
        <p14:creationId xmlns:p14="http://schemas.microsoft.com/office/powerpoint/2010/main" val="2264407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25F9-1936-45BF-93CF-9232FBF80893}"/>
              </a:ext>
            </a:extLst>
          </p:cNvPr>
          <p:cNvSpPr>
            <a:spLocks noGrp="1"/>
          </p:cNvSpPr>
          <p:nvPr>
            <p:ph type="title"/>
          </p:nvPr>
        </p:nvSpPr>
        <p:spPr>
          <a:xfrm>
            <a:off x="4129881" y="-165407"/>
            <a:ext cx="3932237" cy="1349477"/>
          </a:xfrm>
        </p:spPr>
        <p:txBody>
          <a:bodyPr/>
          <a:lstStyle/>
          <a:p>
            <a:pPr algn="ctr"/>
            <a:r>
              <a:rPr lang="en-US" b="1" u="sng" dirty="0">
                <a:latin typeface="Times New Roman" panose="02020603050405020304" pitchFamily="18" charset="0"/>
                <a:cs typeface="Times New Roman" panose="02020603050405020304" pitchFamily="18" charset="0"/>
              </a:rPr>
              <a:t>Security Feature</a:t>
            </a:r>
          </a:p>
        </p:txBody>
      </p:sp>
      <p:sp>
        <p:nvSpPr>
          <p:cNvPr id="4" name="Rectangle 1">
            <a:extLst>
              <a:ext uri="{FF2B5EF4-FFF2-40B4-BE49-F238E27FC236}">
                <a16:creationId xmlns:a16="http://schemas.microsoft.com/office/drawing/2014/main" id="{98239BFD-3DCA-403A-BB1C-2AB9DCE5D09B}"/>
              </a:ext>
            </a:extLst>
          </p:cNvPr>
          <p:cNvSpPr>
            <a:spLocks noGrp="1" noChangeArrowheads="1"/>
          </p:cNvSpPr>
          <p:nvPr>
            <p:ph type="body" sz="half" idx="2"/>
          </p:nvPr>
        </p:nvSpPr>
        <p:spPr bwMode="auto">
          <a:xfrm>
            <a:off x="384329" y="1564233"/>
            <a:ext cx="598379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CSRF (Cross-Site Request Forgery):</a:t>
            </a:r>
            <a:r>
              <a:rPr kumimoji="0" lang="en-US" altLang="en-US" sz="1800" b="0" i="0" u="none" strike="noStrike" cap="none" normalizeH="0" baseline="0" dirty="0">
                <a:ln>
                  <a:noFill/>
                </a:ln>
                <a:solidFill>
                  <a:schemeClr val="tx1"/>
                </a:solidFill>
                <a:effectLst/>
                <a:latin typeface="Arial" panose="020B0604020202020204" pitchFamily="34" charset="0"/>
              </a:rPr>
              <a:t> A security attack where unauthorized commands are transmitted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from a trusted user, preventable using </a:t>
            </a:r>
            <a:r>
              <a:rPr kumimoji="0" lang="en-US" altLang="en-US" sz="1800" b="1" i="0" u="none" strike="noStrike" cap="none" normalizeH="0" baseline="0" dirty="0">
                <a:ln>
                  <a:noFill/>
                </a:ln>
                <a:solidFill>
                  <a:schemeClr val="tx1"/>
                </a:solidFill>
                <a:effectLst/>
                <a:latin typeface="Arial" panose="020B0604020202020204" pitchFamily="34" charset="0"/>
              </a:rPr>
              <a:t>CSRF tokens.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SQL Injection:</a:t>
            </a:r>
            <a:r>
              <a:rPr kumimoji="0" lang="en-US" altLang="en-US" sz="1800" b="0" i="0" u="none" strike="noStrike" cap="none" normalizeH="0" baseline="0" dirty="0">
                <a:ln>
                  <a:noFill/>
                </a:ln>
                <a:solidFill>
                  <a:schemeClr val="tx1"/>
                </a:solidFill>
                <a:effectLst/>
                <a:latin typeface="Arial" panose="020B0604020202020204" pitchFamily="34" charset="0"/>
              </a:rPr>
              <a:t> A vulnerability where attackers manipulate SQL queries to access or modify database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data, mitigated using </a:t>
            </a:r>
            <a:r>
              <a:rPr kumimoji="0" lang="en-US" altLang="en-US" sz="1800" b="1" i="0" u="none" strike="noStrike" cap="none" normalizeH="0" baseline="0" dirty="0">
                <a:ln>
                  <a:noFill/>
                </a:ln>
                <a:solidFill>
                  <a:schemeClr val="tx1"/>
                </a:solidFill>
                <a:effectLst/>
                <a:latin typeface="Arial" panose="020B0604020202020204" pitchFamily="34" charset="0"/>
              </a:rPr>
              <a:t>prepared statements and input validation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Bcrypt</a:t>
            </a:r>
            <a:r>
              <a:rPr kumimoji="0" lang="en-US" altLang="en-US" sz="1800" b="1" i="0" u="none" strike="noStrike" cap="none" normalizeH="0" baseline="0" dirty="0">
                <a:ln>
                  <a:noFill/>
                </a:ln>
                <a:solidFill>
                  <a:schemeClr val="tx1"/>
                </a:solidFill>
                <a:effectLst/>
                <a:latin typeface="Arial" panose="020B0604020202020204" pitchFamily="34" charset="0"/>
              </a:rPr>
              <a:t> Encryption:</a:t>
            </a:r>
            <a:r>
              <a:rPr kumimoji="0" lang="en-US" altLang="en-US" sz="1800" b="0" i="0" u="none" strike="noStrike" cap="none" normalizeH="0" baseline="0" dirty="0">
                <a:ln>
                  <a:noFill/>
                </a:ln>
                <a:solidFill>
                  <a:schemeClr val="tx1"/>
                </a:solidFill>
                <a:effectLst/>
                <a:latin typeface="Arial" panose="020B0604020202020204" pitchFamily="34" charset="0"/>
              </a:rPr>
              <a:t> A hashing algorithm used for securely storing passwords by applying </a:t>
            </a:r>
            <a:r>
              <a:rPr kumimoji="0" lang="en-US" altLang="en-US" sz="1800" b="1" i="0" u="none" strike="noStrike" cap="none" normalizeH="0" baseline="0" dirty="0">
                <a:ln>
                  <a:noFill/>
                </a:ln>
                <a:solidFill>
                  <a:schemeClr val="tx1"/>
                </a:solidFill>
                <a:effectLst/>
                <a:latin typeface="Arial" panose="020B0604020202020204" pitchFamily="34" charset="0"/>
              </a:rPr>
              <a:t>salting and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multiple hashing rounds</a:t>
            </a:r>
            <a:r>
              <a:rPr kumimoji="0" lang="en-US" altLang="en-US" sz="1800" b="0" i="0" u="none" strike="noStrike" cap="none" normalizeH="0" baseline="0" dirty="0">
                <a:ln>
                  <a:noFill/>
                </a:ln>
                <a:solidFill>
                  <a:schemeClr val="tx1"/>
                </a:solidFill>
                <a:effectLst/>
                <a:latin typeface="Arial" panose="020B0604020202020204" pitchFamily="34" charset="0"/>
              </a:rPr>
              <a:t> to protect against brute-force attacks. </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5" name="Picture 5" descr="Spring boot security authentication examples">
            <a:extLst>
              <a:ext uri="{FF2B5EF4-FFF2-40B4-BE49-F238E27FC236}">
                <a16:creationId xmlns:a16="http://schemas.microsoft.com/office/drawing/2014/main" id="{34B04D06-2E2A-4A55-87E1-54C18228A8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54044" y="1838634"/>
            <a:ext cx="5329801" cy="4925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22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6883DE-9A3A-45B2-8466-7036D86529FD}"/>
              </a:ext>
            </a:extLst>
          </p:cNvPr>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User Roles</a:t>
            </a:r>
          </a:p>
        </p:txBody>
      </p:sp>
      <p:sp>
        <p:nvSpPr>
          <p:cNvPr id="6" name="Content Placeholder 5">
            <a:extLst>
              <a:ext uri="{FF2B5EF4-FFF2-40B4-BE49-F238E27FC236}">
                <a16:creationId xmlns:a16="http://schemas.microsoft.com/office/drawing/2014/main" id="{D6753A98-0EC2-47BE-92BB-8BA2493853CB}"/>
              </a:ext>
            </a:extLst>
          </p:cNvPr>
          <p:cNvSpPr>
            <a:spLocks noGrp="1"/>
          </p:cNvSpPr>
          <p:nvPr>
            <p:ph idx="1"/>
          </p:nvPr>
        </p:nvSpPr>
        <p:spPr/>
        <p:txBody>
          <a:bodyPr/>
          <a:lstStyle/>
          <a:p>
            <a:r>
              <a:rPr lang="en-US" b="1" u="sng" dirty="0">
                <a:latin typeface="Times New Roman" panose="02020603050405020304" pitchFamily="18" charset="0"/>
                <a:cs typeface="Times New Roman" panose="02020603050405020304" pitchFamily="18" charset="0"/>
              </a:rPr>
              <a:t>Admin:-</a:t>
            </a:r>
          </a:p>
          <a:p>
            <a:endParaRPr lang="en-US" b="1" u="sng" dirty="0">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5BA8099D-B01C-401C-A069-6F64263B21CF}"/>
              </a:ext>
            </a:extLst>
          </p:cNvPr>
          <p:cNvSpPr>
            <a:spLocks noChangeArrowheads="1"/>
          </p:cNvSpPr>
          <p:nvPr/>
        </p:nvSpPr>
        <p:spPr bwMode="auto">
          <a:xfrm>
            <a:off x="452283" y="2537768"/>
            <a:ext cx="11588557"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 Management</a:t>
            </a:r>
            <a:r>
              <a:rPr kumimoji="0" lang="en-US" altLang="en-US" sz="1800" b="0" i="0" u="none" strike="noStrike" cap="none" normalizeH="0" baseline="0" dirty="0">
                <a:ln>
                  <a:noFill/>
                </a:ln>
                <a:solidFill>
                  <a:schemeClr val="tx1"/>
                </a:solidFill>
                <a:effectLst/>
                <a:latin typeface="Arial" panose="020B0604020202020204" pitchFamily="34" charset="0"/>
              </a:rPr>
              <a:t> – Approve, verify, and manage seller registrations while monitoring user activity.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Category Management</a:t>
            </a:r>
            <a:r>
              <a:rPr kumimoji="0" lang="en-US" altLang="en-US" b="0" i="0" u="none" strike="noStrike" cap="none" normalizeH="0" baseline="0" dirty="0">
                <a:ln>
                  <a:noFill/>
                </a:ln>
                <a:solidFill>
                  <a:schemeClr val="tx1"/>
                </a:solidFill>
                <a:effectLst/>
                <a:latin typeface="Arial" panose="020B0604020202020204" pitchFamily="34" charset="0"/>
              </a:rPr>
              <a:t> – Add, update, or remove product categories to keep the marketplace well-organized.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Order &amp; Transaction Monitoring</a:t>
            </a:r>
            <a:r>
              <a:rPr kumimoji="0" lang="en-US" altLang="en-US" sz="1800" b="0" i="0" u="none" strike="noStrike" cap="none" normalizeH="0" baseline="0" dirty="0">
                <a:ln>
                  <a:noFill/>
                </a:ln>
                <a:solidFill>
                  <a:schemeClr val="tx1"/>
                </a:solidFill>
                <a:effectLst/>
                <a:latin typeface="Arial" panose="020B0604020202020204" pitchFamily="34" charset="0"/>
              </a:rPr>
              <a:t> – Track orders, verify payments, and handle disputes or fraudulent activities.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Content Moderation</a:t>
            </a:r>
            <a:r>
              <a:rPr kumimoji="0" lang="en-US" altLang="en-US" sz="1800" b="0" i="0" u="none" strike="noStrike" cap="none" normalizeH="0" baseline="0" dirty="0">
                <a:ln>
                  <a:noFill/>
                </a:ln>
                <a:solidFill>
                  <a:schemeClr val="tx1"/>
                </a:solidFill>
                <a:effectLst/>
                <a:latin typeface="Arial" panose="020B0604020202020204" pitchFamily="34" charset="0"/>
              </a:rPr>
              <a:t> – Review product listings, descriptions, and user reviews to maintain platform integrity.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Security &amp; Compliance</a:t>
            </a:r>
            <a:r>
              <a:rPr kumimoji="0" lang="en-US" altLang="en-US" sz="1800" b="0" i="0" u="none" strike="noStrike" cap="none" normalizeH="0" baseline="0" dirty="0">
                <a:ln>
                  <a:noFill/>
                </a:ln>
                <a:solidFill>
                  <a:schemeClr val="tx1"/>
                </a:solidFill>
                <a:effectLst/>
                <a:latin typeface="Arial" panose="020B0604020202020204" pitchFamily="34" charset="0"/>
              </a:rPr>
              <a:t> – Ensure data privacy, prevent cyber threats (CSRF), and enforce platform policies.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Reports &amp; Analytics</a:t>
            </a:r>
            <a:r>
              <a:rPr kumimoji="0" lang="en-US" altLang="en-US" sz="1800" b="0" i="0" u="none" strike="noStrike" cap="none" normalizeH="0" baseline="0" dirty="0">
                <a:ln>
                  <a:noFill/>
                </a:ln>
                <a:solidFill>
                  <a:schemeClr val="tx1"/>
                </a:solidFill>
                <a:effectLst/>
                <a:latin typeface="Arial" panose="020B0604020202020204" pitchFamily="34" charset="0"/>
              </a:rPr>
              <a:t> – Generate sales reports, analyze user behavior, and optimize platform performance.</a:t>
            </a:r>
          </a:p>
        </p:txBody>
      </p:sp>
    </p:spTree>
    <p:extLst>
      <p:ext uri="{BB962C8B-B14F-4D97-AF65-F5344CB8AC3E}">
        <p14:creationId xmlns:p14="http://schemas.microsoft.com/office/powerpoint/2010/main" val="96650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007CC-E3B0-4B8B-85DD-5E528BA65C07}"/>
              </a:ext>
            </a:extLst>
          </p:cNvPr>
          <p:cNvSpPr>
            <a:spLocks noGrp="1"/>
          </p:cNvSpPr>
          <p:nvPr>
            <p:ph idx="1"/>
          </p:nvPr>
        </p:nvSpPr>
        <p:spPr>
          <a:xfrm>
            <a:off x="484239" y="923771"/>
            <a:ext cx="10515600" cy="4351338"/>
          </a:xfrm>
        </p:spPr>
        <p:txBody>
          <a:bodyPr/>
          <a:lstStyle/>
          <a:p>
            <a:r>
              <a:rPr lang="en-US" b="1" u="sng" dirty="0">
                <a:latin typeface="Times New Roman" panose="02020603050405020304" pitchFamily="18" charset="0"/>
                <a:cs typeface="Times New Roman" panose="02020603050405020304" pitchFamily="18" charset="0"/>
              </a:rPr>
              <a:t>Seller:-</a:t>
            </a:r>
          </a:p>
          <a:p>
            <a:endParaRPr lang="en-US" b="1" u="sng"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3EE1D84C-F519-4991-8BCD-1DC896FBACF4}"/>
              </a:ext>
            </a:extLst>
          </p:cNvPr>
          <p:cNvSpPr>
            <a:spLocks noChangeArrowheads="1"/>
          </p:cNvSpPr>
          <p:nvPr/>
        </p:nvSpPr>
        <p:spPr bwMode="auto">
          <a:xfrm>
            <a:off x="500979" y="1721390"/>
            <a:ext cx="1169102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Product Management</a:t>
            </a:r>
            <a:r>
              <a:rPr kumimoji="0" lang="en-US" altLang="en-US" sz="1800" b="0" i="0" u="none" strike="noStrike" cap="none" normalizeH="0" baseline="0" dirty="0">
                <a:ln>
                  <a:noFill/>
                </a:ln>
                <a:solidFill>
                  <a:schemeClr val="tx1"/>
                </a:solidFill>
                <a:effectLst/>
                <a:latin typeface="Arial" panose="020B0604020202020204" pitchFamily="34" charset="0"/>
              </a:rPr>
              <a:t> – Add, update, and manage retro gadget listings with descriptions,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images, and pricing.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Inventory Management</a:t>
            </a:r>
            <a:r>
              <a:rPr kumimoji="0" lang="en-US" altLang="en-US" sz="1800" b="0" i="0" u="none" strike="noStrike" cap="none" normalizeH="0" baseline="0" dirty="0">
                <a:ln>
                  <a:noFill/>
                </a:ln>
                <a:solidFill>
                  <a:schemeClr val="tx1"/>
                </a:solidFill>
                <a:effectLst/>
                <a:latin typeface="Arial" panose="020B0604020202020204" pitchFamily="34" charset="0"/>
              </a:rPr>
              <a:t> – Track stock levels and update availability to ensure accurate listings.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Order Processing</a:t>
            </a:r>
            <a:r>
              <a:rPr kumimoji="0" lang="en-US" altLang="en-US" sz="1800" b="0" i="0" u="none" strike="noStrike" cap="none" normalizeH="0" baseline="0" dirty="0">
                <a:ln>
                  <a:noFill/>
                </a:ln>
                <a:solidFill>
                  <a:schemeClr val="tx1"/>
                </a:solidFill>
                <a:effectLst/>
                <a:latin typeface="Arial" panose="020B0604020202020204" pitchFamily="34" charset="0"/>
              </a:rPr>
              <a:t> – Accept, pack, and ship customer orders while ensuring timely delivery.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Customer Interaction</a:t>
            </a:r>
            <a:r>
              <a:rPr kumimoji="0" lang="en-US" altLang="en-US" sz="1800" b="0" i="0" u="none" strike="noStrike" cap="none" normalizeH="0" baseline="0" dirty="0">
                <a:ln>
                  <a:noFill/>
                </a:ln>
                <a:solidFill>
                  <a:schemeClr val="tx1"/>
                </a:solidFill>
                <a:effectLst/>
                <a:latin typeface="Arial" panose="020B0604020202020204" pitchFamily="34" charset="0"/>
              </a:rPr>
              <a:t> – Respond to buyer inquiries, provide product details, and address concerns or disputes.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Sales &amp; Revenue Tracking</a:t>
            </a:r>
            <a:r>
              <a:rPr kumimoji="0" lang="en-US" altLang="en-US" sz="1800" b="0" i="0" u="none" strike="noStrike" cap="none" normalizeH="0" baseline="0" dirty="0">
                <a:ln>
                  <a:noFill/>
                </a:ln>
                <a:solidFill>
                  <a:schemeClr val="tx1"/>
                </a:solidFill>
                <a:effectLst/>
                <a:latin typeface="Arial" panose="020B0604020202020204" pitchFamily="34" charset="0"/>
              </a:rPr>
              <a:t> – Monitor sales performance, view earnings, and manage financial transactions.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Compliance with Platform Policies</a:t>
            </a:r>
            <a:r>
              <a:rPr kumimoji="0" lang="en-US" altLang="en-US" sz="1800" b="0" i="0" u="none" strike="noStrike" cap="none" normalizeH="0" baseline="0" dirty="0">
                <a:ln>
                  <a:noFill/>
                </a:ln>
                <a:solidFill>
                  <a:schemeClr val="tx1"/>
                </a:solidFill>
                <a:effectLst/>
                <a:latin typeface="Arial" panose="020B0604020202020204" pitchFamily="34" charset="0"/>
              </a:rPr>
              <a:t> – Follow the website’s guidelines, ensure product authenticity, and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maintain ethical selling practices.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2505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FB23F-F79C-470D-899A-6E696294356A}"/>
              </a:ext>
            </a:extLst>
          </p:cNvPr>
          <p:cNvSpPr>
            <a:spLocks noGrp="1"/>
          </p:cNvSpPr>
          <p:nvPr>
            <p:ph idx="1"/>
          </p:nvPr>
        </p:nvSpPr>
        <p:spPr>
          <a:xfrm>
            <a:off x="759542" y="1155008"/>
            <a:ext cx="10515600" cy="4351338"/>
          </a:xfrm>
        </p:spPr>
        <p:txBody>
          <a:bodyPr/>
          <a:lstStyle/>
          <a:p>
            <a:r>
              <a:rPr lang="en-US" b="1" u="sng" dirty="0">
                <a:latin typeface="Times New Roman" panose="02020603050405020304" pitchFamily="18" charset="0"/>
                <a:cs typeface="Times New Roman" panose="02020603050405020304" pitchFamily="18" charset="0"/>
              </a:rPr>
              <a:t>User:-</a:t>
            </a:r>
          </a:p>
          <a:p>
            <a:endParaRPr lang="en-US" b="1" u="sng"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5C928E2F-ED06-41D2-8826-9CDEE4951C85}"/>
              </a:ext>
            </a:extLst>
          </p:cNvPr>
          <p:cNvSpPr>
            <a:spLocks noChangeArrowheads="1"/>
          </p:cNvSpPr>
          <p:nvPr/>
        </p:nvSpPr>
        <p:spPr bwMode="auto">
          <a:xfrm>
            <a:off x="378730" y="1934404"/>
            <a:ext cx="1143454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Account Management</a:t>
            </a:r>
            <a:r>
              <a:rPr kumimoji="0" lang="en-US" altLang="en-US" sz="1800" b="0" i="0" u="none" strike="noStrike" cap="none" normalizeH="0" baseline="0" dirty="0">
                <a:ln>
                  <a:noFill/>
                </a:ln>
                <a:solidFill>
                  <a:schemeClr val="tx1"/>
                </a:solidFill>
                <a:effectLst/>
                <a:latin typeface="Arial" panose="020B0604020202020204" pitchFamily="34" charset="0"/>
              </a:rPr>
              <a:t> – Register, log in, and update personal details like address and payment information.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Product Browsing &amp; Searching</a:t>
            </a:r>
            <a:r>
              <a:rPr kumimoji="0" lang="en-US" altLang="en-US" sz="1800" b="0" i="0" u="none" strike="noStrike" cap="none" normalizeH="0" baseline="0" dirty="0">
                <a:ln>
                  <a:noFill/>
                </a:ln>
                <a:solidFill>
                  <a:schemeClr val="tx1"/>
                </a:solidFill>
                <a:effectLst/>
                <a:latin typeface="Arial" panose="020B0604020202020204" pitchFamily="34" charset="0"/>
              </a:rPr>
              <a:t> – Explore retro gadgets using filters, categories, and search features.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Order Tracking</a:t>
            </a:r>
            <a:r>
              <a:rPr kumimoji="0" lang="en-US" altLang="en-US" sz="1800" b="0" i="0" u="none" strike="noStrike" cap="none" normalizeH="0" baseline="0" dirty="0">
                <a:ln>
                  <a:noFill/>
                </a:ln>
                <a:solidFill>
                  <a:schemeClr val="tx1"/>
                </a:solidFill>
                <a:effectLst/>
                <a:latin typeface="Arial" panose="020B0604020202020204" pitchFamily="34" charset="0"/>
              </a:rPr>
              <a:t> – View order history, track shipments, and request returns or refunds if needed.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Review &amp; Ratings</a:t>
            </a:r>
            <a:r>
              <a:rPr kumimoji="0" lang="en-US" altLang="en-US" sz="1800" b="0" i="0" u="none" strike="noStrike" cap="none" normalizeH="0" baseline="0" dirty="0">
                <a:ln>
                  <a:noFill/>
                </a:ln>
                <a:solidFill>
                  <a:schemeClr val="tx1"/>
                </a:solidFill>
                <a:effectLst/>
                <a:latin typeface="Arial" panose="020B0604020202020204" pitchFamily="34" charset="0"/>
              </a:rPr>
              <a:t> – Provide feedback on purchased products to help other buyers make informed decisions.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Wishlist &amp; Favorites</a:t>
            </a:r>
            <a:r>
              <a:rPr kumimoji="0" lang="en-US" altLang="en-US" sz="1800" b="0" i="0" u="none" strike="noStrike" cap="none" normalizeH="0" baseline="0" dirty="0">
                <a:ln>
                  <a:noFill/>
                </a:ln>
                <a:solidFill>
                  <a:schemeClr val="tx1"/>
                </a:solidFill>
                <a:effectLst/>
                <a:latin typeface="Arial" panose="020B0604020202020204" pitchFamily="34" charset="0"/>
              </a:rPr>
              <a:t> – Save favorite products for future purchases and easy access.</a:t>
            </a:r>
          </a:p>
        </p:txBody>
      </p:sp>
    </p:spTree>
    <p:extLst>
      <p:ext uri="{BB962C8B-B14F-4D97-AF65-F5344CB8AC3E}">
        <p14:creationId xmlns:p14="http://schemas.microsoft.com/office/powerpoint/2010/main" val="3145760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F1E8-D441-4A3F-89A3-17EBEF44A8CA}"/>
              </a:ext>
            </a:extLst>
          </p:cNvPr>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2FA932F-FF0C-4C44-B966-05BF3552A9CC}"/>
              </a:ext>
            </a:extLst>
          </p:cNvPr>
          <p:cNvSpPr>
            <a:spLocks noGrp="1"/>
          </p:cNvSpPr>
          <p:nvPr>
            <p:ph idx="1"/>
          </p:nvPr>
        </p:nvSpPr>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Vintronics Retro Gadget E-Commerce Website</a:t>
            </a:r>
            <a:r>
              <a:rPr lang="en-US" dirty="0">
                <a:latin typeface="Times New Roman" panose="02020603050405020304" pitchFamily="18" charset="0"/>
                <a:cs typeface="Times New Roman" panose="02020603050405020304" pitchFamily="18" charset="0"/>
              </a:rPr>
              <a:t> successfully bridges the gap between vintage tech enthusiasts and sellers by providing a </a:t>
            </a:r>
            <a:r>
              <a:rPr lang="en-US" b="1" dirty="0">
                <a:latin typeface="Times New Roman" panose="02020603050405020304" pitchFamily="18" charset="0"/>
                <a:cs typeface="Times New Roman" panose="02020603050405020304" pitchFamily="18" charset="0"/>
              </a:rPr>
              <a:t>secure, user-friendly, and feature-rich</a:t>
            </a:r>
            <a:r>
              <a:rPr lang="en-US" dirty="0">
                <a:latin typeface="Times New Roman" panose="02020603050405020304" pitchFamily="18" charset="0"/>
                <a:cs typeface="Times New Roman" panose="02020603050405020304" pitchFamily="18" charset="0"/>
              </a:rPr>
              <a:t> platform. With a robust </a:t>
            </a:r>
            <a:r>
              <a:rPr lang="en-US" b="1" dirty="0">
                <a:latin typeface="Times New Roman" panose="02020603050405020304" pitchFamily="18" charset="0"/>
                <a:cs typeface="Times New Roman" panose="02020603050405020304" pitchFamily="18" charset="0"/>
              </a:rPr>
              <a:t>Spring Boot backend, dynamic frontend using HTML, CSS, and JavaScript, and MySQL for data management</a:t>
            </a:r>
            <a:r>
              <a:rPr lang="en-US" dirty="0">
                <a:latin typeface="Times New Roman" panose="02020603050405020304" pitchFamily="18" charset="0"/>
                <a:cs typeface="Times New Roman" panose="02020603050405020304" pitchFamily="18" charset="0"/>
              </a:rPr>
              <a:t>, the platform ensures </a:t>
            </a:r>
            <a:r>
              <a:rPr lang="en-US" b="1" dirty="0">
                <a:latin typeface="Times New Roman" panose="02020603050405020304" pitchFamily="18" charset="0"/>
                <a:cs typeface="Times New Roman" panose="02020603050405020304" pitchFamily="18" charset="0"/>
              </a:rPr>
              <a:t>seamless transactions, efficient product management, and enhanced user engagement</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Key features like </a:t>
            </a:r>
            <a:r>
              <a:rPr lang="en-US" b="1" dirty="0">
                <a:latin typeface="Times New Roman" panose="02020603050405020304" pitchFamily="18" charset="0"/>
                <a:cs typeface="Times New Roman" panose="02020603050405020304" pitchFamily="18" charset="0"/>
              </a:rPr>
              <a:t>secure authentication, product categorization, seller verification, and customer reviews</a:t>
            </a:r>
            <a:r>
              <a:rPr lang="en-US" dirty="0">
                <a:latin typeface="Times New Roman" panose="02020603050405020304" pitchFamily="18" charset="0"/>
                <a:cs typeface="Times New Roman" panose="02020603050405020304" pitchFamily="18" charset="0"/>
              </a:rPr>
              <a:t> make it a reliable marketplace for retro gadgets. Future enhancements such as </a:t>
            </a:r>
            <a:r>
              <a:rPr lang="en-US" b="1" dirty="0">
                <a:latin typeface="Times New Roman" panose="02020603050405020304" pitchFamily="18" charset="0"/>
                <a:cs typeface="Times New Roman" panose="02020603050405020304" pitchFamily="18" charset="0"/>
              </a:rPr>
              <a:t>AI-powered recommendations.</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Overall, </a:t>
            </a:r>
            <a:r>
              <a:rPr lang="en-US" b="1" dirty="0">
                <a:latin typeface="Times New Roman" panose="02020603050405020304" pitchFamily="18" charset="0"/>
                <a:cs typeface="Times New Roman" panose="02020603050405020304" pitchFamily="18" charset="0"/>
              </a:rPr>
              <a:t>Vintronics</a:t>
            </a:r>
            <a:r>
              <a:rPr lang="en-US" dirty="0">
                <a:latin typeface="Times New Roman" panose="02020603050405020304" pitchFamily="18" charset="0"/>
                <a:cs typeface="Times New Roman" panose="02020603050405020304" pitchFamily="18" charset="0"/>
              </a:rPr>
              <a:t> is a well-structured, scalable, and engaging platform that not only preserves vintage technology but also promotes sustainability by encouraging the reuse and resale of classic gadgets. </a:t>
            </a:r>
          </a:p>
          <a:p>
            <a:endParaRPr lang="en-US" dirty="0"/>
          </a:p>
        </p:txBody>
      </p:sp>
    </p:spTree>
    <p:extLst>
      <p:ext uri="{BB962C8B-B14F-4D97-AF65-F5344CB8AC3E}">
        <p14:creationId xmlns:p14="http://schemas.microsoft.com/office/powerpoint/2010/main" val="119330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62C2-59EE-4506-8B0A-CCBE1B142423}"/>
              </a:ext>
            </a:extLst>
          </p:cNvPr>
          <p:cNvSpPr>
            <a:spLocks noGrp="1"/>
          </p:cNvSpPr>
          <p:nvPr>
            <p:ph type="title"/>
          </p:nvPr>
        </p:nvSpPr>
        <p:spPr>
          <a:xfrm>
            <a:off x="720213" y="167762"/>
            <a:ext cx="10515600" cy="1325563"/>
          </a:xfrm>
        </p:spPr>
        <p:txBody>
          <a:bodyPr/>
          <a:lstStyle/>
          <a:p>
            <a:pPr algn="ctr"/>
            <a:r>
              <a:rPr lang="en-US" b="1" u="sng"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12C7601-758E-49DF-A71E-CE7BA1E05FA9}"/>
              </a:ext>
            </a:extLst>
          </p:cNvPr>
          <p:cNvSpPr>
            <a:spLocks noGrp="1"/>
          </p:cNvSpPr>
          <p:nvPr>
            <p:ph idx="1"/>
          </p:nvPr>
        </p:nvSpPr>
        <p:spPr>
          <a:xfrm>
            <a:off x="838200" y="1676118"/>
            <a:ext cx="10515600" cy="4351338"/>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"Our project is a </a:t>
            </a:r>
            <a:r>
              <a:rPr lang="en-US" sz="3200" b="1" dirty="0">
                <a:latin typeface="Times New Roman" panose="02020603050405020304" pitchFamily="18" charset="0"/>
                <a:cs typeface="Times New Roman" panose="02020603050405020304" pitchFamily="18" charset="0"/>
              </a:rPr>
              <a:t>Vintronics -</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Retro Gadget E-Commerce Website</a:t>
            </a:r>
            <a:r>
              <a:rPr lang="en-US" sz="3200" dirty="0">
                <a:latin typeface="Times New Roman" panose="02020603050405020304" pitchFamily="18" charset="0"/>
                <a:cs typeface="Times New Roman" panose="02020603050405020304" pitchFamily="18" charset="0"/>
              </a:rPr>
              <a:t> designed to offer a nostalgic shopping experience for vintage tech enthusiasts. Built using </a:t>
            </a:r>
            <a:r>
              <a:rPr lang="en-US" sz="3200" b="1" dirty="0">
                <a:latin typeface="Times New Roman" panose="02020603050405020304" pitchFamily="18" charset="0"/>
                <a:cs typeface="Times New Roman" panose="02020603050405020304" pitchFamily="18" charset="0"/>
              </a:rPr>
              <a:t>HTML, CSS, JavaScript, Java, Spring Boot, and MySQL</a:t>
            </a:r>
            <a:r>
              <a:rPr lang="en-US" sz="3200" dirty="0">
                <a:latin typeface="Times New Roman" panose="02020603050405020304" pitchFamily="18" charset="0"/>
                <a:cs typeface="Times New Roman" panose="02020603050405020304" pitchFamily="18" charset="0"/>
              </a:rPr>
              <a:t>, the platform provides a seamless interface for browsing and purchasing classic gadgets. It features secure authentication, an intuitive UI, and efficient database management to ensure smooth transactions. The goal is to connect collectors and enthusiasts with rare and timeless tech products."</a:t>
            </a:r>
          </a:p>
        </p:txBody>
      </p:sp>
    </p:spTree>
    <p:extLst>
      <p:ext uri="{BB962C8B-B14F-4D97-AF65-F5344CB8AC3E}">
        <p14:creationId xmlns:p14="http://schemas.microsoft.com/office/powerpoint/2010/main" val="2980607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shadeToTitle="1">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240D14B-7692-4E05-9869-5DD6FDA44A1B}"/>
              </a:ext>
            </a:extLst>
          </p:cNvPr>
          <p:cNvSpPr>
            <a:spLocks noGrp="1"/>
          </p:cNvSpPr>
          <p:nvPr>
            <p:ph type="ctrTitle"/>
          </p:nvPr>
        </p:nvSpPr>
        <p:spPr>
          <a:xfrm>
            <a:off x="1524000" y="1515653"/>
            <a:ext cx="9144000" cy="2387600"/>
          </a:xfrm>
        </p:spPr>
        <p:txBody>
          <a:bodyPr>
            <a:normAutofit/>
          </a:bodyPr>
          <a:lstStyle/>
          <a:p>
            <a:r>
              <a:rPr lang="en-US" sz="7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79572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D032-0171-449D-9433-A238BC8C9DCF}"/>
              </a:ext>
            </a:extLst>
          </p:cNvPr>
          <p:cNvSpPr>
            <a:spLocks noGrp="1"/>
          </p:cNvSpPr>
          <p:nvPr>
            <p:ph type="title"/>
          </p:nvPr>
        </p:nvSpPr>
        <p:spPr>
          <a:xfrm>
            <a:off x="838200" y="18255"/>
            <a:ext cx="10515600" cy="1325563"/>
          </a:xfrm>
        </p:spPr>
        <p:txBody>
          <a:bodyPr/>
          <a:lstStyle/>
          <a:p>
            <a:pPr algn="ctr"/>
            <a:r>
              <a:rPr lang="en-US" b="1" u="sng" dirty="0">
                <a:latin typeface="Times New Roman" panose="02020603050405020304" pitchFamily="18" charset="0"/>
                <a:cs typeface="Times New Roman" panose="02020603050405020304" pitchFamily="18" charset="0"/>
              </a:rPr>
              <a:t>Project Overview</a:t>
            </a:r>
          </a:p>
        </p:txBody>
      </p:sp>
      <p:sp>
        <p:nvSpPr>
          <p:cNvPr id="4" name="Rectangle 1">
            <a:extLst>
              <a:ext uri="{FF2B5EF4-FFF2-40B4-BE49-F238E27FC236}">
                <a16:creationId xmlns:a16="http://schemas.microsoft.com/office/drawing/2014/main" id="{2F172509-56B6-4CA2-9EDF-295299B799E7}"/>
              </a:ext>
            </a:extLst>
          </p:cNvPr>
          <p:cNvSpPr>
            <a:spLocks noGrp="1" noChangeArrowheads="1"/>
          </p:cNvSpPr>
          <p:nvPr>
            <p:ph idx="1"/>
          </p:nvPr>
        </p:nvSpPr>
        <p:spPr bwMode="auto">
          <a:xfrm>
            <a:off x="329998" y="1751517"/>
            <a:ext cx="1131591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Buy &amp; Sell Vintage Electronics</a:t>
            </a:r>
            <a:r>
              <a:rPr kumimoji="0" lang="en-US" altLang="en-US" sz="1800" b="0" i="0" u="none" strike="noStrike" cap="none" normalizeH="0" baseline="0" dirty="0">
                <a:ln>
                  <a:noFill/>
                </a:ln>
                <a:solidFill>
                  <a:schemeClr val="tx1"/>
                </a:solidFill>
                <a:effectLst/>
                <a:latin typeface="Arial" panose="020B0604020202020204" pitchFamily="34" charset="0"/>
              </a:rPr>
              <a:t> – A dedicated marketplace for collectors and tech lovers to explore and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trade rare gadgets.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User-Friendly Interface</a:t>
            </a:r>
            <a:r>
              <a:rPr kumimoji="0" lang="en-US" altLang="en-US" sz="1800" b="0" i="0" u="none" strike="noStrike" cap="none" normalizeH="0" baseline="0" dirty="0">
                <a:ln>
                  <a:noFill/>
                </a:ln>
                <a:solidFill>
                  <a:schemeClr val="tx1"/>
                </a:solidFill>
                <a:effectLst/>
                <a:latin typeface="Arial" panose="020B0604020202020204" pitchFamily="34" charset="0"/>
              </a:rPr>
              <a:t> – Built with modern technologies like </a:t>
            </a:r>
            <a:r>
              <a:rPr kumimoji="0" lang="en-US" altLang="en-US" sz="1800" b="1" i="0" u="none" strike="noStrike" cap="none" normalizeH="0" baseline="0" dirty="0">
                <a:ln>
                  <a:noFill/>
                </a:ln>
                <a:solidFill>
                  <a:schemeClr val="tx1"/>
                </a:solidFill>
                <a:effectLst/>
                <a:latin typeface="Arial" panose="020B0604020202020204" pitchFamily="34" charset="0"/>
              </a:rPr>
              <a:t>HTML, CSS, JavaScript, Java, Spring Boot,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and MySQL</a:t>
            </a:r>
            <a:r>
              <a:rPr kumimoji="0" lang="en-US" altLang="en-US" sz="1800" b="0" i="0" u="none" strike="noStrike" cap="none" normalizeH="0" baseline="0" dirty="0">
                <a:ln>
                  <a:noFill/>
                </a:ln>
                <a:solidFill>
                  <a:schemeClr val="tx1"/>
                </a:solidFill>
                <a:effectLst/>
                <a:latin typeface="Arial" panose="020B0604020202020204" pitchFamily="34" charset="0"/>
              </a:rPr>
              <a:t> for an intuitive and engaging experience.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Secure Transactions</a:t>
            </a:r>
            <a:r>
              <a:rPr kumimoji="0" lang="en-US" altLang="en-US" sz="1800" b="0" i="0" u="none" strike="noStrike" cap="none" normalizeH="0" baseline="0" dirty="0">
                <a:ln>
                  <a:noFill/>
                </a:ln>
                <a:solidFill>
                  <a:schemeClr val="tx1"/>
                </a:solidFill>
                <a:effectLst/>
                <a:latin typeface="Arial" panose="020B0604020202020204" pitchFamily="34" charset="0"/>
              </a:rPr>
              <a:t> – Ensuring safe payments and data protection for a trustworthy shopping experience.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Advanced Search &amp; Filters</a:t>
            </a:r>
            <a:r>
              <a:rPr kumimoji="0" lang="en-US" altLang="en-US" sz="1800" b="0" i="0" u="none" strike="noStrike" cap="none" normalizeH="0" baseline="0" dirty="0">
                <a:ln>
                  <a:noFill/>
                </a:ln>
                <a:solidFill>
                  <a:schemeClr val="tx1"/>
                </a:solidFill>
                <a:effectLst/>
                <a:latin typeface="Arial" panose="020B0604020202020204" pitchFamily="34" charset="0"/>
              </a:rPr>
              <a:t> – Easily browse products with smart filtering options based on era, brand,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and category.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Community &amp; Reviews</a:t>
            </a:r>
            <a:r>
              <a:rPr kumimoji="0" lang="en-US" altLang="en-US" sz="1800" b="0" i="0" u="none" strike="noStrike" cap="none" normalizeH="0" baseline="0" dirty="0">
                <a:ln>
                  <a:noFill/>
                </a:ln>
                <a:solidFill>
                  <a:schemeClr val="tx1"/>
                </a:solidFill>
                <a:effectLst/>
                <a:latin typeface="Arial" panose="020B0604020202020204" pitchFamily="34" charset="0"/>
              </a:rPr>
              <a:t> – Users can share reviews, ratings, and insights to help others make informed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purchases.</a:t>
            </a:r>
          </a:p>
        </p:txBody>
      </p:sp>
    </p:spTree>
    <p:extLst>
      <p:ext uri="{BB962C8B-B14F-4D97-AF65-F5344CB8AC3E}">
        <p14:creationId xmlns:p14="http://schemas.microsoft.com/office/powerpoint/2010/main" val="179284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8EDB-335A-4961-9955-65B78EFDB378}"/>
              </a:ext>
            </a:extLst>
          </p:cNvPr>
          <p:cNvSpPr>
            <a:spLocks noGrp="1"/>
          </p:cNvSpPr>
          <p:nvPr>
            <p:ph type="title"/>
          </p:nvPr>
        </p:nvSpPr>
        <p:spPr>
          <a:xfrm>
            <a:off x="838200" y="0"/>
            <a:ext cx="10515600" cy="1325563"/>
          </a:xfrm>
        </p:spPr>
        <p:txBody>
          <a:bodyPr/>
          <a:lstStyle/>
          <a:p>
            <a:pPr algn="ctr"/>
            <a:r>
              <a:rPr lang="en-US" b="1" u="sng" dirty="0">
                <a:latin typeface="Times New Roman" panose="02020603050405020304" pitchFamily="18" charset="0"/>
                <a:cs typeface="Times New Roman" panose="02020603050405020304" pitchFamily="18" charset="0"/>
              </a:rPr>
              <a:t>Competitor Analysis </a:t>
            </a:r>
          </a:p>
        </p:txBody>
      </p:sp>
      <p:sp>
        <p:nvSpPr>
          <p:cNvPr id="3" name="Content Placeholder 2">
            <a:extLst>
              <a:ext uri="{FF2B5EF4-FFF2-40B4-BE49-F238E27FC236}">
                <a16:creationId xmlns:a16="http://schemas.microsoft.com/office/drawing/2014/main" id="{6503D79D-7699-4DC8-81A6-50330B39C99E}"/>
              </a:ext>
            </a:extLst>
          </p:cNvPr>
          <p:cNvSpPr>
            <a:spLocks noGrp="1"/>
          </p:cNvSpPr>
          <p:nvPr>
            <p:ph idx="1"/>
          </p:nvPr>
        </p:nvSpPr>
        <p:spPr>
          <a:xfrm>
            <a:off x="838200" y="1371549"/>
            <a:ext cx="10515600" cy="4351338"/>
          </a:xfrm>
        </p:spPr>
        <p:txBody>
          <a:bodyPr/>
          <a:lstStyle/>
          <a:p>
            <a:pPr marL="0" indent="0">
              <a:buNone/>
              <a:defRPr sz="1800"/>
            </a:pPr>
            <a:r>
              <a:rPr lang="en-US" sz="3200" b="1" dirty="0">
                <a:latin typeface="Times New Roman" panose="02020603050405020304" pitchFamily="18" charset="0"/>
                <a:cs typeface="Times New Roman" panose="02020603050405020304" pitchFamily="18" charset="0"/>
              </a:rPr>
              <a:t>Competitors:</a:t>
            </a:r>
          </a:p>
          <a:p>
            <a:r>
              <a:rPr lang="en-US" dirty="0">
                <a:latin typeface="Times New Roman" panose="02020603050405020304" pitchFamily="18" charset="0"/>
                <a:cs typeface="Times New Roman" panose="02020603050405020304" pitchFamily="18" charset="0"/>
              </a:rPr>
              <a:t>eBay, Etsy, and niche retro marketplaces.</a:t>
            </a:r>
          </a:p>
          <a:p>
            <a:r>
              <a:rPr lang="en-US" dirty="0">
                <a:latin typeface="Times New Roman" panose="02020603050405020304" pitchFamily="18" charset="0"/>
                <a:cs typeface="Times New Roman" panose="02020603050405020304" pitchFamily="18" charset="0"/>
              </a:rPr>
              <a:t>Strengths: Large inventory, established brands.</a:t>
            </a:r>
          </a:p>
          <a:p>
            <a:r>
              <a:rPr lang="en-US" dirty="0">
                <a:latin typeface="Times New Roman" panose="02020603050405020304" pitchFamily="18" charset="0"/>
                <a:cs typeface="Times New Roman" panose="02020603050405020304" pitchFamily="18" charset="0"/>
              </a:rPr>
              <a:t>Weaknesses: Lack of a dedicated retro e-commerce experience.</a:t>
            </a:r>
          </a:p>
          <a:p>
            <a:endParaRPr lang="en-US" dirty="0"/>
          </a:p>
        </p:txBody>
      </p:sp>
    </p:spTree>
    <p:extLst>
      <p:ext uri="{BB962C8B-B14F-4D97-AF65-F5344CB8AC3E}">
        <p14:creationId xmlns:p14="http://schemas.microsoft.com/office/powerpoint/2010/main" val="2673266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FFE1-EE36-4E4F-B40A-569DC17AB3D8}"/>
              </a:ext>
            </a:extLst>
          </p:cNvPr>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Technology Stack </a:t>
            </a:r>
          </a:p>
        </p:txBody>
      </p:sp>
      <p:sp>
        <p:nvSpPr>
          <p:cNvPr id="6" name="Text Placeholder 5">
            <a:extLst>
              <a:ext uri="{FF2B5EF4-FFF2-40B4-BE49-F238E27FC236}">
                <a16:creationId xmlns:a16="http://schemas.microsoft.com/office/drawing/2014/main" id="{345B2EEF-2ED1-46F4-8A44-192B2E146B60}"/>
              </a:ext>
            </a:extLst>
          </p:cNvPr>
          <p:cNvSpPr>
            <a:spLocks noGrp="1"/>
          </p:cNvSpPr>
          <p:nvPr>
            <p:ph type="body" idx="1"/>
          </p:nvPr>
        </p:nvSpPr>
        <p:spPr>
          <a:xfrm>
            <a:off x="839788" y="1514015"/>
            <a:ext cx="5157787" cy="823912"/>
          </a:xfrm>
        </p:spPr>
        <p:txBody>
          <a:bodyPr/>
          <a:lstStyle/>
          <a:p>
            <a:r>
              <a:rPr lang="en-US" dirty="0"/>
              <a:t>Software Requirement:-</a:t>
            </a:r>
          </a:p>
        </p:txBody>
      </p:sp>
      <p:sp>
        <p:nvSpPr>
          <p:cNvPr id="7" name="Content Placeholder 6">
            <a:extLst>
              <a:ext uri="{FF2B5EF4-FFF2-40B4-BE49-F238E27FC236}">
                <a16:creationId xmlns:a16="http://schemas.microsoft.com/office/drawing/2014/main" id="{A2CFCD6C-EE52-4A2D-8950-7788C678F80B}"/>
              </a:ext>
            </a:extLst>
          </p:cNvPr>
          <p:cNvSpPr>
            <a:spLocks noGrp="1"/>
          </p:cNvSpPr>
          <p:nvPr>
            <p:ph sz="half" idx="2"/>
          </p:nvPr>
        </p:nvSpPr>
        <p:spPr/>
        <p:txBody>
          <a:bodyPr/>
          <a:lstStyle/>
          <a:p>
            <a:r>
              <a:rPr lang="en-US" sz="2400" dirty="0">
                <a:latin typeface="Times New Roman" panose="02020603050405020304" pitchFamily="18" charset="0"/>
                <a:cs typeface="Times New Roman" panose="02020603050405020304" pitchFamily="18" charset="0"/>
              </a:rPr>
              <a:t>Backend: Spring Boot, Java.</a:t>
            </a:r>
          </a:p>
          <a:p>
            <a:r>
              <a:rPr lang="en-US" sz="2400" dirty="0">
                <a:latin typeface="Times New Roman" panose="02020603050405020304" pitchFamily="18" charset="0"/>
                <a:cs typeface="Times New Roman" panose="02020603050405020304" pitchFamily="18" charset="0"/>
              </a:rPr>
              <a:t>Frontend: HTML, CSS, JavaScript.</a:t>
            </a:r>
          </a:p>
          <a:p>
            <a:r>
              <a:rPr lang="en-US" sz="2400" dirty="0">
                <a:latin typeface="Times New Roman" panose="02020603050405020304" pitchFamily="18" charset="0"/>
                <a:cs typeface="Times New Roman" panose="02020603050405020304" pitchFamily="18" charset="0"/>
              </a:rPr>
              <a:t>Database: MySQL.</a:t>
            </a:r>
          </a:p>
          <a:p>
            <a:endParaRPr lang="en-US" dirty="0"/>
          </a:p>
        </p:txBody>
      </p:sp>
      <p:sp>
        <p:nvSpPr>
          <p:cNvPr id="8" name="Text Placeholder 7">
            <a:extLst>
              <a:ext uri="{FF2B5EF4-FFF2-40B4-BE49-F238E27FC236}">
                <a16:creationId xmlns:a16="http://schemas.microsoft.com/office/drawing/2014/main" id="{1F58782E-917F-4B52-BF3D-91E723D0C829}"/>
              </a:ext>
            </a:extLst>
          </p:cNvPr>
          <p:cNvSpPr>
            <a:spLocks noGrp="1"/>
          </p:cNvSpPr>
          <p:nvPr>
            <p:ph type="body" sz="quarter" idx="3"/>
          </p:nvPr>
        </p:nvSpPr>
        <p:spPr>
          <a:xfrm>
            <a:off x="6169024" y="1514015"/>
            <a:ext cx="5183188" cy="823912"/>
          </a:xfrm>
        </p:spPr>
        <p:txBody>
          <a:bodyPr/>
          <a:lstStyle/>
          <a:p>
            <a:r>
              <a:rPr lang="en-US" dirty="0"/>
              <a:t>Hardware Requirement:-</a:t>
            </a:r>
          </a:p>
        </p:txBody>
      </p:sp>
      <p:sp>
        <p:nvSpPr>
          <p:cNvPr id="9" name="Content Placeholder 8">
            <a:extLst>
              <a:ext uri="{FF2B5EF4-FFF2-40B4-BE49-F238E27FC236}">
                <a16:creationId xmlns:a16="http://schemas.microsoft.com/office/drawing/2014/main" id="{13197E44-2A43-4F47-B554-753EB2370409}"/>
              </a:ext>
            </a:extLst>
          </p:cNvPr>
          <p:cNvSpPr>
            <a:spLocks noGrp="1"/>
          </p:cNvSpPr>
          <p:nvPr>
            <p:ph sz="quarter" idx="4"/>
          </p:nvPr>
        </p:nvSpPr>
        <p:spPr/>
        <p:txBody>
          <a:bodyPr>
            <a:normAutofit/>
          </a:bodyPr>
          <a:lstStyle/>
          <a:p>
            <a:r>
              <a:rPr lang="en-IN" sz="2400" dirty="0">
                <a:latin typeface="Times New Roman" panose="02020603050405020304" pitchFamily="18" charset="0"/>
                <a:cs typeface="Times New Roman" panose="02020603050405020304" pitchFamily="18" charset="0"/>
              </a:rPr>
              <a:t>Display: 1920x1080 resolution Monitor. </a:t>
            </a:r>
          </a:p>
          <a:p>
            <a:r>
              <a:rPr lang="en-IN" sz="2400" dirty="0">
                <a:latin typeface="Times New Roman" panose="02020603050405020304" pitchFamily="18" charset="0"/>
                <a:cs typeface="Times New Roman" panose="02020603050405020304" pitchFamily="18" charset="0"/>
              </a:rPr>
              <a:t>Processor: Intel Core i5 or higher. </a:t>
            </a:r>
          </a:p>
          <a:p>
            <a:r>
              <a:rPr lang="en-IN" sz="2400" dirty="0">
                <a:latin typeface="Times New Roman" panose="02020603050405020304" pitchFamily="18" charset="0"/>
                <a:cs typeface="Times New Roman" panose="02020603050405020304" pitchFamily="18" charset="0"/>
              </a:rPr>
              <a:t>Network: Internet connectivity or Wi-Fi. </a:t>
            </a:r>
          </a:p>
          <a:p>
            <a:r>
              <a:rPr lang="en-IN" sz="2400" dirty="0">
                <a:latin typeface="Times New Roman" panose="02020603050405020304" pitchFamily="18" charset="0"/>
                <a:cs typeface="Times New Roman" panose="02020603050405020304" pitchFamily="18" charset="0"/>
              </a:rPr>
              <a:t>Storage: At least 256GB SSD. </a:t>
            </a:r>
          </a:p>
          <a:p>
            <a:r>
              <a:rPr lang="en-IN" sz="2400" dirty="0">
                <a:latin typeface="Times New Roman" panose="02020603050405020304" pitchFamily="18" charset="0"/>
                <a:cs typeface="Times New Roman" panose="02020603050405020304" pitchFamily="18" charset="0"/>
              </a:rPr>
              <a:t>RAM: 8GB or higher.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1270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A9CB41-7F8E-4D3B-B1E7-2D2C61A74B1B}"/>
              </a:ext>
            </a:extLst>
          </p:cNvPr>
          <p:cNvSpPr>
            <a:spLocks noGrp="1"/>
          </p:cNvSpPr>
          <p:nvPr>
            <p:ph type="title"/>
          </p:nvPr>
        </p:nvSpPr>
        <p:spPr>
          <a:xfrm>
            <a:off x="838200" y="0"/>
            <a:ext cx="10515600" cy="1325563"/>
          </a:xfrm>
        </p:spPr>
        <p:txBody>
          <a:bodyPr/>
          <a:lstStyle/>
          <a:p>
            <a:pPr algn="ctr"/>
            <a:r>
              <a:rPr lang="en-US" b="1" u="sng" dirty="0">
                <a:latin typeface="Times New Roman" panose="02020603050405020304" pitchFamily="18" charset="0"/>
                <a:cs typeface="Times New Roman" panose="02020603050405020304" pitchFamily="18" charset="0"/>
              </a:rPr>
              <a:t>Why These Technologies?</a:t>
            </a:r>
          </a:p>
        </p:txBody>
      </p:sp>
      <p:sp>
        <p:nvSpPr>
          <p:cNvPr id="10" name="Rectangle 2">
            <a:extLst>
              <a:ext uri="{FF2B5EF4-FFF2-40B4-BE49-F238E27FC236}">
                <a16:creationId xmlns:a16="http://schemas.microsoft.com/office/drawing/2014/main" id="{8F97E9BC-FA02-4F9B-AFBD-722F4BD61C47}"/>
              </a:ext>
            </a:extLst>
          </p:cNvPr>
          <p:cNvSpPr>
            <a:spLocks noGrp="1" noChangeArrowheads="1"/>
          </p:cNvSpPr>
          <p:nvPr>
            <p:ph idx="1"/>
          </p:nvPr>
        </p:nvSpPr>
        <p:spPr bwMode="auto">
          <a:xfrm>
            <a:off x="838200" y="1501986"/>
            <a:ext cx="11088292"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Spring Boot:</a:t>
            </a:r>
            <a:r>
              <a:rPr kumimoji="0" lang="en-US" altLang="en-US" sz="1800" b="0" i="0" u="none" strike="noStrike" cap="none" normalizeH="0" baseline="0" dirty="0">
                <a:ln>
                  <a:noFill/>
                </a:ln>
                <a:solidFill>
                  <a:schemeClr val="tx1"/>
                </a:solidFill>
                <a:effectLst/>
                <a:latin typeface="Arial" panose="020B0604020202020204" pitchFamily="34" charset="0"/>
              </a:rPr>
              <a:t> Fast, secure, and scalable backend with RESTful APIs for seamless communication.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JavaScript &amp; CSS:</a:t>
            </a:r>
            <a:r>
              <a:rPr kumimoji="0" lang="en-US" altLang="en-US" sz="1800" b="0" i="0" u="none" strike="noStrike" cap="none" normalizeH="0" baseline="0" dirty="0">
                <a:ln>
                  <a:noFill/>
                </a:ln>
                <a:solidFill>
                  <a:schemeClr val="tx1"/>
                </a:solidFill>
                <a:effectLst/>
                <a:latin typeface="Arial" panose="020B0604020202020204" pitchFamily="34" charset="0"/>
              </a:rPr>
              <a:t> Responsive, dynamic UI ensuring an interactive and smooth user experience.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MySQL:</a:t>
            </a:r>
            <a:r>
              <a:rPr kumimoji="0" lang="en-US" altLang="en-US" sz="1800" b="0" i="0" u="none" strike="noStrike" cap="none" normalizeH="0" baseline="0" dirty="0">
                <a:ln>
                  <a:noFill/>
                </a:ln>
                <a:solidFill>
                  <a:schemeClr val="tx1"/>
                </a:solidFill>
                <a:effectLst/>
                <a:latin typeface="Arial" panose="020B0604020202020204" pitchFamily="34" charset="0"/>
              </a:rPr>
              <a:t> Reliable relational database for efficient data storage and management.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HTML:</a:t>
            </a:r>
            <a:r>
              <a:rPr kumimoji="0" lang="en-US" altLang="en-US" sz="1800" b="0" i="0" u="none" strike="noStrike" cap="none" normalizeH="0" baseline="0" dirty="0">
                <a:ln>
                  <a:noFill/>
                </a:ln>
                <a:solidFill>
                  <a:schemeClr val="tx1"/>
                </a:solidFill>
                <a:effectLst/>
                <a:latin typeface="Arial" panose="020B0604020202020204" pitchFamily="34" charset="0"/>
              </a:rPr>
              <a:t> Structured and semantic web pages for better accessibility.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Spring Security:</a:t>
            </a:r>
            <a:r>
              <a:rPr kumimoji="0" lang="en-US" altLang="en-US" sz="1800" b="0" i="0" u="none" strike="noStrike" cap="none" normalizeH="0" baseline="0" dirty="0">
                <a:ln>
                  <a:noFill/>
                </a:ln>
                <a:solidFill>
                  <a:schemeClr val="tx1"/>
                </a:solidFill>
                <a:effectLst/>
                <a:latin typeface="Arial" panose="020B0604020202020204" pitchFamily="34" charset="0"/>
              </a:rPr>
              <a:t> Robust authentication and authorization to ensure data privacy and secure transactions.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Hibernate:</a:t>
            </a:r>
            <a:r>
              <a:rPr kumimoji="0" lang="en-US" altLang="en-US" sz="1800" b="0" i="0" u="none" strike="noStrike" cap="none" normalizeH="0" baseline="0" dirty="0">
                <a:ln>
                  <a:noFill/>
                </a:ln>
                <a:solidFill>
                  <a:schemeClr val="tx1"/>
                </a:solidFill>
                <a:effectLst/>
                <a:latin typeface="Arial" panose="020B0604020202020204" pitchFamily="34" charset="0"/>
              </a:rPr>
              <a:t> Efficient ORM framework for seamless database operations and query optimization.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REST APIs:</a:t>
            </a:r>
            <a:r>
              <a:rPr kumimoji="0" lang="en-US" altLang="en-US" sz="1800" b="0" i="0" u="none" strike="noStrike" cap="none" normalizeH="0" baseline="0" dirty="0">
                <a:ln>
                  <a:noFill/>
                </a:ln>
                <a:solidFill>
                  <a:schemeClr val="tx1"/>
                </a:solidFill>
                <a:effectLst/>
                <a:latin typeface="Arial" panose="020B0604020202020204" pitchFamily="34" charset="0"/>
              </a:rPr>
              <a:t> Enables smooth integration between frontend and backend for dynamic content updates.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Payment Gateway Integration:</a:t>
            </a:r>
            <a:r>
              <a:rPr kumimoji="0" lang="en-US" altLang="en-US" sz="1800" b="0" i="0" u="none" strike="noStrike" cap="none" normalizeH="0" baseline="0" dirty="0">
                <a:ln>
                  <a:noFill/>
                </a:ln>
                <a:solidFill>
                  <a:schemeClr val="tx1"/>
                </a:solidFill>
                <a:effectLst/>
                <a:latin typeface="Arial" panose="020B0604020202020204" pitchFamily="34" charset="0"/>
              </a:rPr>
              <a:t> Secure online transactions for a hassle-free checkout experience.</a:t>
            </a:r>
          </a:p>
        </p:txBody>
      </p:sp>
    </p:spTree>
    <p:extLst>
      <p:ext uri="{BB962C8B-B14F-4D97-AF65-F5344CB8AC3E}">
        <p14:creationId xmlns:p14="http://schemas.microsoft.com/office/powerpoint/2010/main" val="38993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E4CE-41B1-4E63-8627-91C26F3BD617}"/>
              </a:ext>
            </a:extLst>
          </p:cNvPr>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Component Breakdown</a:t>
            </a:r>
          </a:p>
        </p:txBody>
      </p:sp>
      <p:sp>
        <p:nvSpPr>
          <p:cNvPr id="3" name="Content Placeholder 2">
            <a:extLst>
              <a:ext uri="{FF2B5EF4-FFF2-40B4-BE49-F238E27FC236}">
                <a16:creationId xmlns:a16="http://schemas.microsoft.com/office/drawing/2014/main" id="{146422A4-E7CD-4F57-BA71-1121520727FE}"/>
              </a:ext>
            </a:extLst>
          </p:cNvPr>
          <p:cNvSpPr>
            <a:spLocks noGrp="1"/>
          </p:cNvSpPr>
          <p:nvPr>
            <p:ph idx="1"/>
          </p:nvPr>
        </p:nvSpPr>
        <p:spPr/>
        <p:txBody>
          <a:bodyPr/>
          <a:lstStyle/>
          <a:p>
            <a:r>
              <a:rPr lang="en-US" dirty="0"/>
              <a:t>User Management</a:t>
            </a:r>
          </a:p>
          <a:p>
            <a:r>
              <a:rPr lang="en-US" dirty="0"/>
              <a:t>Category Management</a:t>
            </a:r>
          </a:p>
          <a:p>
            <a:r>
              <a:rPr lang="en-US" dirty="0"/>
              <a:t>Product Management</a:t>
            </a:r>
          </a:p>
          <a:p>
            <a:r>
              <a:rPr lang="en-US" dirty="0"/>
              <a:t>Order Processing</a:t>
            </a:r>
          </a:p>
          <a:p>
            <a:r>
              <a:rPr lang="en-US" dirty="0"/>
              <a:t>Payment Integration</a:t>
            </a:r>
          </a:p>
          <a:p>
            <a:r>
              <a:rPr lang="en-US" dirty="0"/>
              <a:t>Admin Dashboard</a:t>
            </a:r>
          </a:p>
          <a:p>
            <a:r>
              <a:rPr lang="en-US" dirty="0"/>
              <a:t>Seller Dashboard</a:t>
            </a:r>
          </a:p>
          <a:p>
            <a:endParaRPr lang="en-US" dirty="0"/>
          </a:p>
        </p:txBody>
      </p:sp>
    </p:spTree>
    <p:extLst>
      <p:ext uri="{BB962C8B-B14F-4D97-AF65-F5344CB8AC3E}">
        <p14:creationId xmlns:p14="http://schemas.microsoft.com/office/powerpoint/2010/main" val="2105734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alpha val="71000"/>
                <a:lumMod val="16000"/>
                <a:lumOff val="84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C859-FB07-4C90-BE46-78BE85C3C2C4}"/>
              </a:ext>
            </a:extLst>
          </p:cNvPr>
          <p:cNvSpPr>
            <a:spLocks noGrp="1"/>
          </p:cNvSpPr>
          <p:nvPr>
            <p:ph type="title"/>
          </p:nvPr>
        </p:nvSpPr>
        <p:spPr>
          <a:xfrm>
            <a:off x="838200" y="-126488"/>
            <a:ext cx="10515600" cy="1325563"/>
          </a:xfrm>
        </p:spPr>
        <p:txBody>
          <a:bodyPr/>
          <a:lstStyle/>
          <a:p>
            <a:pPr algn="ctr"/>
            <a:r>
              <a:rPr lang="en-US" b="1" u="sng" dirty="0">
                <a:latin typeface="Times New Roman" panose="02020603050405020304" pitchFamily="18" charset="0"/>
                <a:cs typeface="Times New Roman" panose="02020603050405020304" pitchFamily="18" charset="0"/>
              </a:rPr>
              <a:t>Benefits</a:t>
            </a:r>
          </a:p>
        </p:txBody>
      </p:sp>
      <p:sp>
        <p:nvSpPr>
          <p:cNvPr id="4" name="Rectangle 1">
            <a:extLst>
              <a:ext uri="{FF2B5EF4-FFF2-40B4-BE49-F238E27FC236}">
                <a16:creationId xmlns:a16="http://schemas.microsoft.com/office/drawing/2014/main" id="{A45B2583-F58D-4C55-80A8-1C1DB37ACF02}"/>
              </a:ext>
            </a:extLst>
          </p:cNvPr>
          <p:cNvSpPr>
            <a:spLocks noGrp="1" noChangeArrowheads="1"/>
          </p:cNvSpPr>
          <p:nvPr>
            <p:ph idx="1"/>
          </p:nvPr>
        </p:nvSpPr>
        <p:spPr bwMode="auto">
          <a:xfrm>
            <a:off x="602225" y="1199075"/>
            <a:ext cx="1140472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Eco-Friendly Approach</a:t>
            </a:r>
            <a:r>
              <a:rPr kumimoji="0" lang="en-US" altLang="en-US" sz="1800" b="0" i="0" u="none" strike="noStrike" cap="none" normalizeH="0" baseline="0" dirty="0">
                <a:ln>
                  <a:noFill/>
                </a:ln>
                <a:solidFill>
                  <a:schemeClr val="tx1"/>
                </a:solidFill>
                <a:effectLst/>
                <a:latin typeface="Arial" panose="020B0604020202020204" pitchFamily="34" charset="0"/>
              </a:rPr>
              <a:t> – Encourages sustainable tech usage by promoting the resale and reuse of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vintage electronics.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Exclusive Collectible Listings</a:t>
            </a:r>
            <a:r>
              <a:rPr kumimoji="0" lang="en-US" altLang="en-US" sz="1800" b="0" i="0" u="none" strike="noStrike" cap="none" normalizeH="0" baseline="0" dirty="0">
                <a:ln>
                  <a:noFill/>
                </a:ln>
                <a:solidFill>
                  <a:schemeClr val="tx1"/>
                </a:solidFill>
                <a:effectLst/>
                <a:latin typeface="Arial" panose="020B0604020202020204" pitchFamily="34" charset="0"/>
              </a:rPr>
              <a:t> – Offers a dedicated section for rare and limited-edition retro gadgets.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Auction &amp; Bidding System</a:t>
            </a:r>
            <a:r>
              <a:rPr kumimoji="0" lang="en-US" altLang="en-US" sz="1800" b="0" i="0" u="none" strike="noStrike" cap="none" normalizeH="0" baseline="0" dirty="0">
                <a:ln>
                  <a:noFill/>
                </a:ln>
                <a:solidFill>
                  <a:schemeClr val="tx1"/>
                </a:solidFill>
                <a:effectLst/>
                <a:latin typeface="Arial" panose="020B0604020202020204" pitchFamily="34" charset="0"/>
              </a:rPr>
              <a:t> – Allows users to bid on rare vintage items, making the buying process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more engaging.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Loyalty &amp; Reward System</a:t>
            </a:r>
            <a:r>
              <a:rPr kumimoji="0" lang="en-US" altLang="en-US" sz="1800" b="0" i="0" u="none" strike="noStrike" cap="none" normalizeH="0" baseline="0" dirty="0">
                <a:ln>
                  <a:noFill/>
                </a:ln>
                <a:solidFill>
                  <a:schemeClr val="tx1"/>
                </a:solidFill>
                <a:effectLst/>
                <a:latin typeface="Arial" panose="020B0604020202020204" pitchFamily="34" charset="0"/>
              </a:rPr>
              <a:t> – Users earn points or discounts for frequent purchases and active participation.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Social Media Integration</a:t>
            </a:r>
            <a:r>
              <a:rPr kumimoji="0" lang="en-US" altLang="en-US" sz="1800" b="0" i="0" u="none" strike="noStrike" cap="none" normalizeH="0" baseline="0" dirty="0">
                <a:ln>
                  <a:noFill/>
                </a:ln>
                <a:solidFill>
                  <a:schemeClr val="tx1"/>
                </a:solidFill>
                <a:effectLst/>
                <a:latin typeface="Arial" panose="020B0604020202020204" pitchFamily="34" charset="0"/>
              </a:rPr>
              <a:t> – Enables users to share their favorite finds or sales on platforms like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Facebook and Instagram.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Multilingual Support</a:t>
            </a:r>
            <a:r>
              <a:rPr kumimoji="0" lang="en-US" altLang="en-US" sz="1800" b="0" i="0" u="none" strike="noStrike" cap="none" normalizeH="0" baseline="0" dirty="0">
                <a:ln>
                  <a:noFill/>
                </a:ln>
                <a:solidFill>
                  <a:schemeClr val="tx1"/>
                </a:solidFill>
                <a:effectLst/>
                <a:latin typeface="Arial" panose="020B0604020202020204" pitchFamily="34" charset="0"/>
              </a:rPr>
              <a:t> – Expands accessibility by offering content in multiple languages for a global audience.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Affiliate &amp; Referral Programs</a:t>
            </a:r>
            <a:r>
              <a:rPr kumimoji="0" lang="en-US" altLang="en-US" sz="1800" b="0" i="0" u="none" strike="noStrike" cap="none" normalizeH="0" baseline="0" dirty="0">
                <a:ln>
                  <a:noFill/>
                </a:ln>
                <a:solidFill>
                  <a:schemeClr val="tx1"/>
                </a:solidFill>
                <a:effectLst/>
                <a:latin typeface="Arial" panose="020B0604020202020204" pitchFamily="34" charset="0"/>
              </a:rPr>
              <a:t> – Encourages users to invite friends and earn incentives, boosting platform</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growth.</a:t>
            </a:r>
          </a:p>
        </p:txBody>
      </p:sp>
    </p:spTree>
    <p:extLst>
      <p:ext uri="{BB962C8B-B14F-4D97-AF65-F5344CB8AC3E}">
        <p14:creationId xmlns:p14="http://schemas.microsoft.com/office/powerpoint/2010/main" val="3832286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TotalTime>
  <Words>1755</Words>
  <Application>Microsoft Office PowerPoint</Application>
  <PresentationFormat>Widescreen</PresentationFormat>
  <Paragraphs>191</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Algerian</vt:lpstr>
      <vt:lpstr>Arial</vt:lpstr>
      <vt:lpstr>Calibri</vt:lpstr>
      <vt:lpstr>Calibri Light</vt:lpstr>
      <vt:lpstr>Times New Roman</vt:lpstr>
      <vt:lpstr>Tims</vt:lpstr>
      <vt:lpstr>Office Theme</vt:lpstr>
      <vt:lpstr>Vintronics: Retro Product E-commerce Platform</vt:lpstr>
      <vt:lpstr>Contents</vt:lpstr>
      <vt:lpstr>Introduction</vt:lpstr>
      <vt:lpstr>Project Overview</vt:lpstr>
      <vt:lpstr>Competitor Analysis </vt:lpstr>
      <vt:lpstr>Technology Stack </vt:lpstr>
      <vt:lpstr>Why These Technologies?</vt:lpstr>
      <vt:lpstr>Component Breakdown</vt:lpstr>
      <vt:lpstr>Benefits</vt:lpstr>
      <vt:lpstr>The landing page of Vintronics features an eye-catching, user-friendly design that highlights trending retro gadgets, seamless navigation, and quick access to product categories, ensuring an engaging first impression.</vt:lpstr>
      <vt:lpstr>The Sign-up page of Vintronics offers a simple and secure registration process, allowing Users and Admin to create an account effortlessly with essential details and authentication measures.</vt:lpstr>
      <vt:lpstr>The Login page of Vintronics ensures a secure and seamless Users and Admin authentication process with email/password input, encryption, and optional multi-factor authentication for enhanced security. </vt:lpstr>
      <vt:lpstr>The Product Detail Page (PDP) of Vintronics provides in-depth information about each retro gadget, including high-quality images, specifications, pricing, customer reviews, and a seamless "Add to Cart" option. </vt:lpstr>
      <vt:lpstr>The Cart Page of Vintronics offers a clear and organized view of selected items, allowing users to update quantities, apply discount codes, and proceed to a secure checkout seamlessly.</vt:lpstr>
      <vt:lpstr>The Admin Dashboard of Vintronics includes a dedicated Category Management section, enabling admins to effortlessly add, update, or remove product categories for an organized and structured product catalog. </vt:lpstr>
      <vt:lpstr>Order Management section of Admin dashboard </vt:lpstr>
      <vt:lpstr>Widget Management section of Admin dashboard</vt:lpstr>
      <vt:lpstr>User management section of Admin dashboard</vt:lpstr>
      <vt:lpstr>The Seller Dashboard of Vintronics features a dedicated Product Management section, allowing sellers to effortlessly add, edit, or remove products, upload images, set pricing, and manage inventory for a smooth selling experience.</vt:lpstr>
      <vt:lpstr>Order Management section of Seller dashboard </vt:lpstr>
      <vt:lpstr>The Seller Sign-Up Page of Vintronics provides a structured registration form where sellers can securely enter their ID, GST number, shop name, address, and other essential details, ensuring a verified onboarding process for a trustworthy marketplace.</vt:lpstr>
      <vt:lpstr>The Seller Login Page of Vintronics offers a secure authentication system, allowing registered sellers to log in using their credentials and access their dashboard to manage products, orders, and sales efficiently. </vt:lpstr>
      <vt:lpstr>Future Enhancement</vt:lpstr>
      <vt:lpstr>Challenges and Solutions</vt:lpstr>
      <vt:lpstr>Security Feature</vt:lpstr>
      <vt:lpstr>User Roles</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Vintronics: Retro Product E-commerce Platform</dc:title>
  <dc:creator>M. SMRITY REDDY</dc:creator>
  <cp:lastModifiedBy>M. SMRITY REDDY</cp:lastModifiedBy>
  <cp:revision>35</cp:revision>
  <dcterms:created xsi:type="dcterms:W3CDTF">2025-03-28T12:00:25Z</dcterms:created>
  <dcterms:modified xsi:type="dcterms:W3CDTF">2025-03-28T21:31:50Z</dcterms:modified>
</cp:coreProperties>
</file>